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2"/>
  </p:notesMasterIdLst>
  <p:sldIdLst>
    <p:sldId id="256" r:id="rId2"/>
    <p:sldId id="276" r:id="rId3"/>
    <p:sldId id="275" r:id="rId4"/>
    <p:sldId id="277" r:id="rId5"/>
    <p:sldId id="257" r:id="rId6"/>
    <p:sldId id="274" r:id="rId7"/>
    <p:sldId id="261" r:id="rId8"/>
    <p:sldId id="258" r:id="rId9"/>
    <p:sldId id="259" r:id="rId10"/>
    <p:sldId id="260" r:id="rId11"/>
    <p:sldId id="264" r:id="rId12"/>
    <p:sldId id="265" r:id="rId13"/>
    <p:sldId id="266" r:id="rId14"/>
    <p:sldId id="267" r:id="rId15"/>
    <p:sldId id="268" r:id="rId16"/>
    <p:sldId id="269" r:id="rId17"/>
    <p:sldId id="270" r:id="rId18"/>
    <p:sldId id="262"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726"/>
  </p:normalViewPr>
  <p:slideViewPr>
    <p:cSldViewPr snapToGrid="0">
      <p:cViewPr varScale="1">
        <p:scale>
          <a:sx n="123" d="100"/>
          <a:sy n="123"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2D052-6253-4FE1-86ED-6C967FE16A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3D87C5C-844C-4E0D-BBF0-F30BFF6C23B8}">
      <dgm:prSet/>
      <dgm:spPr/>
      <dgm:t>
        <a:bodyPr/>
        <a:lstStyle/>
        <a:p>
          <a:pPr>
            <a:lnSpc>
              <a:spcPct val="100000"/>
            </a:lnSpc>
          </a:pPr>
          <a:r>
            <a:rPr lang="en-US" b="1"/>
            <a:t>We’re in the solutions business</a:t>
          </a:r>
          <a:r>
            <a:rPr lang="en-US"/>
            <a:t>.  We solve problems and help others accomplish goals and achieve their dreams.</a:t>
          </a:r>
        </a:p>
      </dgm:t>
    </dgm:pt>
    <dgm:pt modelId="{907CF580-786F-4FD8-8393-921E6717D17A}" type="parTrans" cxnId="{974E20A0-D351-45AD-B3A9-547AB183BF7D}">
      <dgm:prSet/>
      <dgm:spPr/>
      <dgm:t>
        <a:bodyPr/>
        <a:lstStyle/>
        <a:p>
          <a:endParaRPr lang="en-US"/>
        </a:p>
      </dgm:t>
    </dgm:pt>
    <dgm:pt modelId="{C852E18E-754A-4544-8EB4-1902CED5C4C4}" type="sibTrans" cxnId="{974E20A0-D351-45AD-B3A9-547AB183BF7D}">
      <dgm:prSet/>
      <dgm:spPr/>
      <dgm:t>
        <a:bodyPr/>
        <a:lstStyle/>
        <a:p>
          <a:endParaRPr lang="en-US"/>
        </a:p>
      </dgm:t>
    </dgm:pt>
    <dgm:pt modelId="{9975CD20-2182-47BA-BB4B-04767FCB1095}">
      <dgm:prSet/>
      <dgm:spPr/>
      <dgm:t>
        <a:bodyPr/>
        <a:lstStyle/>
        <a:p>
          <a:pPr>
            <a:lnSpc>
              <a:spcPct val="100000"/>
            </a:lnSpc>
          </a:pPr>
          <a:r>
            <a:rPr lang="en-US" b="1"/>
            <a:t>We sell access to our fans</a:t>
          </a:r>
          <a:r>
            <a:rPr lang="en-US"/>
            <a:t>.  Our content team attracts audiences; we charge for access to engage with them.  Our fans are our product.</a:t>
          </a:r>
        </a:p>
      </dgm:t>
    </dgm:pt>
    <dgm:pt modelId="{37E2F755-C025-4E2D-8AD0-AFCE66B814A6}" type="parTrans" cxnId="{BEE36F9A-A8EA-4257-A86A-A5B5933B3FA2}">
      <dgm:prSet/>
      <dgm:spPr/>
      <dgm:t>
        <a:bodyPr/>
        <a:lstStyle/>
        <a:p>
          <a:endParaRPr lang="en-US"/>
        </a:p>
      </dgm:t>
    </dgm:pt>
    <dgm:pt modelId="{2AC528C0-44F3-4178-86DB-734CDCFF72F9}" type="sibTrans" cxnId="{BEE36F9A-A8EA-4257-A86A-A5B5933B3FA2}">
      <dgm:prSet/>
      <dgm:spPr/>
      <dgm:t>
        <a:bodyPr/>
        <a:lstStyle/>
        <a:p>
          <a:endParaRPr lang="en-US"/>
        </a:p>
      </dgm:t>
    </dgm:pt>
    <dgm:pt modelId="{D8DB3C96-7E4A-491A-9712-7947F82F1042}">
      <dgm:prSet/>
      <dgm:spPr/>
      <dgm:t>
        <a:bodyPr/>
        <a:lstStyle/>
        <a:p>
          <a:pPr>
            <a:lnSpc>
              <a:spcPct val="100000"/>
            </a:lnSpc>
          </a:pPr>
          <a:r>
            <a:rPr lang="en-US" b="1"/>
            <a:t>Who are our customers? </a:t>
          </a:r>
          <a:r>
            <a:rPr lang="en-US"/>
            <a:t>If viewers and listeners are our product, our customers are the organizations that pay us for access.</a:t>
          </a:r>
        </a:p>
      </dgm:t>
    </dgm:pt>
    <dgm:pt modelId="{DE35627A-7F35-4780-A5F1-BFA5CE2782E4}" type="parTrans" cxnId="{6E5F658C-4458-4D53-AD93-4C38265BC95B}">
      <dgm:prSet/>
      <dgm:spPr/>
      <dgm:t>
        <a:bodyPr/>
        <a:lstStyle/>
        <a:p>
          <a:endParaRPr lang="en-US"/>
        </a:p>
      </dgm:t>
    </dgm:pt>
    <dgm:pt modelId="{E78C3D2B-5451-4C4E-91BD-B47DE207A4E0}" type="sibTrans" cxnId="{6E5F658C-4458-4D53-AD93-4C38265BC95B}">
      <dgm:prSet/>
      <dgm:spPr/>
      <dgm:t>
        <a:bodyPr/>
        <a:lstStyle/>
        <a:p>
          <a:endParaRPr lang="en-US"/>
        </a:p>
      </dgm:t>
    </dgm:pt>
    <dgm:pt modelId="{A09E6B95-1A96-400B-A2FE-FBDA2B789661}" type="pres">
      <dgm:prSet presAssocID="{2B62D052-6253-4FE1-86ED-6C967FE16AD0}" presName="root" presStyleCnt="0">
        <dgm:presLayoutVars>
          <dgm:dir/>
          <dgm:resizeHandles val="exact"/>
        </dgm:presLayoutVars>
      </dgm:prSet>
      <dgm:spPr/>
    </dgm:pt>
    <dgm:pt modelId="{41BA23A2-A945-49AD-B84B-102A5DBBA409}" type="pres">
      <dgm:prSet presAssocID="{F3D87C5C-844C-4E0D-BBF0-F30BFF6C23B8}" presName="compNode" presStyleCnt="0"/>
      <dgm:spPr/>
    </dgm:pt>
    <dgm:pt modelId="{98431218-DC0A-47A0-A0BC-9BDE020CE805}" type="pres">
      <dgm:prSet presAssocID="{F3D87C5C-844C-4E0D-BBF0-F30BFF6C23B8}" presName="bgRect" presStyleLbl="bgShp" presStyleIdx="0" presStyleCnt="3"/>
      <dgm:spPr/>
    </dgm:pt>
    <dgm:pt modelId="{589EEF0B-3C42-4EDE-BB78-E0009B44CB8E}" type="pres">
      <dgm:prSet presAssocID="{F3D87C5C-844C-4E0D-BBF0-F30BFF6C23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687B5426-D20F-443D-A4C6-E83B4CFC75ED}" type="pres">
      <dgm:prSet presAssocID="{F3D87C5C-844C-4E0D-BBF0-F30BFF6C23B8}" presName="spaceRect" presStyleCnt="0"/>
      <dgm:spPr/>
    </dgm:pt>
    <dgm:pt modelId="{ADD63660-09F4-4280-9830-B5B2D68BBE3C}" type="pres">
      <dgm:prSet presAssocID="{F3D87C5C-844C-4E0D-BBF0-F30BFF6C23B8}" presName="parTx" presStyleLbl="revTx" presStyleIdx="0" presStyleCnt="3">
        <dgm:presLayoutVars>
          <dgm:chMax val="0"/>
          <dgm:chPref val="0"/>
        </dgm:presLayoutVars>
      </dgm:prSet>
      <dgm:spPr/>
    </dgm:pt>
    <dgm:pt modelId="{13EC9A75-CD24-4201-B661-6E3267F3D59C}" type="pres">
      <dgm:prSet presAssocID="{C852E18E-754A-4544-8EB4-1902CED5C4C4}" presName="sibTrans" presStyleCnt="0"/>
      <dgm:spPr/>
    </dgm:pt>
    <dgm:pt modelId="{C53F1F18-59FA-415B-9B7A-FDCE6C4BB21F}" type="pres">
      <dgm:prSet presAssocID="{9975CD20-2182-47BA-BB4B-04767FCB1095}" presName="compNode" presStyleCnt="0"/>
      <dgm:spPr/>
    </dgm:pt>
    <dgm:pt modelId="{ACF71913-76FD-4A4F-BB6C-E1CBE791E002}" type="pres">
      <dgm:prSet presAssocID="{9975CD20-2182-47BA-BB4B-04767FCB1095}" presName="bgRect" presStyleLbl="bgShp" presStyleIdx="1" presStyleCnt="3"/>
      <dgm:spPr/>
    </dgm:pt>
    <dgm:pt modelId="{0CCB06FA-7591-4261-AB22-F8471AA02D85}" type="pres">
      <dgm:prSet presAssocID="{9975CD20-2182-47BA-BB4B-04767FCB10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C763832A-EE14-43E1-9B42-F09A3A9F8B87}" type="pres">
      <dgm:prSet presAssocID="{9975CD20-2182-47BA-BB4B-04767FCB1095}" presName="spaceRect" presStyleCnt="0"/>
      <dgm:spPr/>
    </dgm:pt>
    <dgm:pt modelId="{56C2F97A-944D-4BB6-8D63-87681C9F399E}" type="pres">
      <dgm:prSet presAssocID="{9975CD20-2182-47BA-BB4B-04767FCB1095}" presName="parTx" presStyleLbl="revTx" presStyleIdx="1" presStyleCnt="3">
        <dgm:presLayoutVars>
          <dgm:chMax val="0"/>
          <dgm:chPref val="0"/>
        </dgm:presLayoutVars>
      </dgm:prSet>
      <dgm:spPr/>
    </dgm:pt>
    <dgm:pt modelId="{638C4BB3-5146-42A2-A307-96D0A0D31D84}" type="pres">
      <dgm:prSet presAssocID="{2AC528C0-44F3-4178-86DB-734CDCFF72F9}" presName="sibTrans" presStyleCnt="0"/>
      <dgm:spPr/>
    </dgm:pt>
    <dgm:pt modelId="{BF1D199B-5459-46C6-A2AF-CC3ED9967B8C}" type="pres">
      <dgm:prSet presAssocID="{D8DB3C96-7E4A-491A-9712-7947F82F1042}" presName="compNode" presStyleCnt="0"/>
      <dgm:spPr/>
    </dgm:pt>
    <dgm:pt modelId="{C8C723E9-92D7-4B8F-A8D2-F4F862DE578D}" type="pres">
      <dgm:prSet presAssocID="{D8DB3C96-7E4A-491A-9712-7947F82F1042}" presName="bgRect" presStyleLbl="bgShp" presStyleIdx="2" presStyleCnt="3"/>
      <dgm:spPr/>
    </dgm:pt>
    <dgm:pt modelId="{B1AE6BB3-99F1-4BCD-BA17-F5DF5AA2EDF8}" type="pres">
      <dgm:prSet presAssocID="{D8DB3C96-7E4A-491A-9712-7947F82F10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9C95CC0D-D59B-4966-8BDC-21DA5BD2D77E}" type="pres">
      <dgm:prSet presAssocID="{D8DB3C96-7E4A-491A-9712-7947F82F1042}" presName="spaceRect" presStyleCnt="0"/>
      <dgm:spPr/>
    </dgm:pt>
    <dgm:pt modelId="{48ED6725-543D-4949-9CE9-3007C516A199}" type="pres">
      <dgm:prSet presAssocID="{D8DB3C96-7E4A-491A-9712-7947F82F1042}" presName="parTx" presStyleLbl="revTx" presStyleIdx="2" presStyleCnt="3">
        <dgm:presLayoutVars>
          <dgm:chMax val="0"/>
          <dgm:chPref val="0"/>
        </dgm:presLayoutVars>
      </dgm:prSet>
      <dgm:spPr/>
    </dgm:pt>
  </dgm:ptLst>
  <dgm:cxnLst>
    <dgm:cxn modelId="{A118A22D-6002-FD40-A7A5-972B99CF29AF}" type="presOf" srcId="{F3D87C5C-844C-4E0D-BBF0-F30BFF6C23B8}" destId="{ADD63660-09F4-4280-9830-B5B2D68BBE3C}" srcOrd="0" destOrd="0" presId="urn:microsoft.com/office/officeart/2018/2/layout/IconVerticalSolidList"/>
    <dgm:cxn modelId="{EEC38764-7AA1-6F45-9028-434683A95839}" type="presOf" srcId="{9975CD20-2182-47BA-BB4B-04767FCB1095}" destId="{56C2F97A-944D-4BB6-8D63-87681C9F399E}" srcOrd="0" destOrd="0" presId="urn:microsoft.com/office/officeart/2018/2/layout/IconVerticalSolidList"/>
    <dgm:cxn modelId="{8BA8F58A-A4E6-4A4B-B484-5247F4536EDD}" type="presOf" srcId="{2B62D052-6253-4FE1-86ED-6C967FE16AD0}" destId="{A09E6B95-1A96-400B-A2FE-FBDA2B789661}" srcOrd="0" destOrd="0" presId="urn:microsoft.com/office/officeart/2018/2/layout/IconVerticalSolidList"/>
    <dgm:cxn modelId="{6E5F658C-4458-4D53-AD93-4C38265BC95B}" srcId="{2B62D052-6253-4FE1-86ED-6C967FE16AD0}" destId="{D8DB3C96-7E4A-491A-9712-7947F82F1042}" srcOrd="2" destOrd="0" parTransId="{DE35627A-7F35-4780-A5F1-BFA5CE2782E4}" sibTransId="{E78C3D2B-5451-4C4E-91BD-B47DE207A4E0}"/>
    <dgm:cxn modelId="{BEE36F9A-A8EA-4257-A86A-A5B5933B3FA2}" srcId="{2B62D052-6253-4FE1-86ED-6C967FE16AD0}" destId="{9975CD20-2182-47BA-BB4B-04767FCB1095}" srcOrd="1" destOrd="0" parTransId="{37E2F755-C025-4E2D-8AD0-AFCE66B814A6}" sibTransId="{2AC528C0-44F3-4178-86DB-734CDCFF72F9}"/>
    <dgm:cxn modelId="{974E20A0-D351-45AD-B3A9-547AB183BF7D}" srcId="{2B62D052-6253-4FE1-86ED-6C967FE16AD0}" destId="{F3D87C5C-844C-4E0D-BBF0-F30BFF6C23B8}" srcOrd="0" destOrd="0" parTransId="{907CF580-786F-4FD8-8393-921E6717D17A}" sibTransId="{C852E18E-754A-4544-8EB4-1902CED5C4C4}"/>
    <dgm:cxn modelId="{53E380AD-351E-8B45-B0CB-4D18B30BA592}" type="presOf" srcId="{D8DB3C96-7E4A-491A-9712-7947F82F1042}" destId="{48ED6725-543D-4949-9CE9-3007C516A199}" srcOrd="0" destOrd="0" presId="urn:microsoft.com/office/officeart/2018/2/layout/IconVerticalSolidList"/>
    <dgm:cxn modelId="{DDF4F6A9-DE21-D04A-A604-B7CFAA61043C}" type="presParOf" srcId="{A09E6B95-1A96-400B-A2FE-FBDA2B789661}" destId="{41BA23A2-A945-49AD-B84B-102A5DBBA409}" srcOrd="0" destOrd="0" presId="urn:microsoft.com/office/officeart/2018/2/layout/IconVerticalSolidList"/>
    <dgm:cxn modelId="{E7AA55CF-D65D-5B42-AFCA-2C62AD3CF1CD}" type="presParOf" srcId="{41BA23A2-A945-49AD-B84B-102A5DBBA409}" destId="{98431218-DC0A-47A0-A0BC-9BDE020CE805}" srcOrd="0" destOrd="0" presId="urn:microsoft.com/office/officeart/2018/2/layout/IconVerticalSolidList"/>
    <dgm:cxn modelId="{85E07666-4F42-5049-9173-7868C29D504C}" type="presParOf" srcId="{41BA23A2-A945-49AD-B84B-102A5DBBA409}" destId="{589EEF0B-3C42-4EDE-BB78-E0009B44CB8E}" srcOrd="1" destOrd="0" presId="urn:microsoft.com/office/officeart/2018/2/layout/IconVerticalSolidList"/>
    <dgm:cxn modelId="{E4D2431D-3927-5148-8FA3-E018F8858597}" type="presParOf" srcId="{41BA23A2-A945-49AD-B84B-102A5DBBA409}" destId="{687B5426-D20F-443D-A4C6-E83B4CFC75ED}" srcOrd="2" destOrd="0" presId="urn:microsoft.com/office/officeart/2018/2/layout/IconVerticalSolidList"/>
    <dgm:cxn modelId="{B69C0BE0-C741-EE46-B8C7-4326B2AC1551}" type="presParOf" srcId="{41BA23A2-A945-49AD-B84B-102A5DBBA409}" destId="{ADD63660-09F4-4280-9830-B5B2D68BBE3C}" srcOrd="3" destOrd="0" presId="urn:microsoft.com/office/officeart/2018/2/layout/IconVerticalSolidList"/>
    <dgm:cxn modelId="{90D0F47C-06B1-4A48-B5B8-750167901CCD}" type="presParOf" srcId="{A09E6B95-1A96-400B-A2FE-FBDA2B789661}" destId="{13EC9A75-CD24-4201-B661-6E3267F3D59C}" srcOrd="1" destOrd="0" presId="urn:microsoft.com/office/officeart/2018/2/layout/IconVerticalSolidList"/>
    <dgm:cxn modelId="{FA64A05E-8BFD-F442-B347-3D85D64ECCEB}" type="presParOf" srcId="{A09E6B95-1A96-400B-A2FE-FBDA2B789661}" destId="{C53F1F18-59FA-415B-9B7A-FDCE6C4BB21F}" srcOrd="2" destOrd="0" presId="urn:microsoft.com/office/officeart/2018/2/layout/IconVerticalSolidList"/>
    <dgm:cxn modelId="{8E81C7B6-D329-4246-ADC0-5F9E6FEF8230}" type="presParOf" srcId="{C53F1F18-59FA-415B-9B7A-FDCE6C4BB21F}" destId="{ACF71913-76FD-4A4F-BB6C-E1CBE791E002}" srcOrd="0" destOrd="0" presId="urn:microsoft.com/office/officeart/2018/2/layout/IconVerticalSolidList"/>
    <dgm:cxn modelId="{99B67621-2A6D-1542-A62F-FC5FEDC07BC9}" type="presParOf" srcId="{C53F1F18-59FA-415B-9B7A-FDCE6C4BB21F}" destId="{0CCB06FA-7591-4261-AB22-F8471AA02D85}" srcOrd="1" destOrd="0" presId="urn:microsoft.com/office/officeart/2018/2/layout/IconVerticalSolidList"/>
    <dgm:cxn modelId="{721B5FC4-C815-674F-AB82-4FC062CA08A9}" type="presParOf" srcId="{C53F1F18-59FA-415B-9B7A-FDCE6C4BB21F}" destId="{C763832A-EE14-43E1-9B42-F09A3A9F8B87}" srcOrd="2" destOrd="0" presId="urn:microsoft.com/office/officeart/2018/2/layout/IconVerticalSolidList"/>
    <dgm:cxn modelId="{6E590421-73E3-B942-BADC-29F7C965E094}" type="presParOf" srcId="{C53F1F18-59FA-415B-9B7A-FDCE6C4BB21F}" destId="{56C2F97A-944D-4BB6-8D63-87681C9F399E}" srcOrd="3" destOrd="0" presId="urn:microsoft.com/office/officeart/2018/2/layout/IconVerticalSolidList"/>
    <dgm:cxn modelId="{A9C70DEB-0899-A148-A7B6-E277CA6D3032}" type="presParOf" srcId="{A09E6B95-1A96-400B-A2FE-FBDA2B789661}" destId="{638C4BB3-5146-42A2-A307-96D0A0D31D84}" srcOrd="3" destOrd="0" presId="urn:microsoft.com/office/officeart/2018/2/layout/IconVerticalSolidList"/>
    <dgm:cxn modelId="{D5C763F4-2D32-B145-8DE6-6AFEA0F70EDB}" type="presParOf" srcId="{A09E6B95-1A96-400B-A2FE-FBDA2B789661}" destId="{BF1D199B-5459-46C6-A2AF-CC3ED9967B8C}" srcOrd="4" destOrd="0" presId="urn:microsoft.com/office/officeart/2018/2/layout/IconVerticalSolidList"/>
    <dgm:cxn modelId="{DDACE613-4F22-D044-88F0-613E3427C8E6}" type="presParOf" srcId="{BF1D199B-5459-46C6-A2AF-CC3ED9967B8C}" destId="{C8C723E9-92D7-4B8F-A8D2-F4F862DE578D}" srcOrd="0" destOrd="0" presId="urn:microsoft.com/office/officeart/2018/2/layout/IconVerticalSolidList"/>
    <dgm:cxn modelId="{89B2CFE1-687E-8743-A927-5036B1AD1F81}" type="presParOf" srcId="{BF1D199B-5459-46C6-A2AF-CC3ED9967B8C}" destId="{B1AE6BB3-99F1-4BCD-BA17-F5DF5AA2EDF8}" srcOrd="1" destOrd="0" presId="urn:microsoft.com/office/officeart/2018/2/layout/IconVerticalSolidList"/>
    <dgm:cxn modelId="{4F93B06F-7E3B-AE45-947A-380DD2E42F9B}" type="presParOf" srcId="{BF1D199B-5459-46C6-A2AF-CC3ED9967B8C}" destId="{9C95CC0D-D59B-4966-8BDC-21DA5BD2D77E}" srcOrd="2" destOrd="0" presId="urn:microsoft.com/office/officeart/2018/2/layout/IconVerticalSolidList"/>
    <dgm:cxn modelId="{893397FF-930E-B84F-84C4-22B09C9F0BA8}" type="presParOf" srcId="{BF1D199B-5459-46C6-A2AF-CC3ED9967B8C}" destId="{48ED6725-543D-4949-9CE9-3007C516A1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9AFCA0-4DE1-404F-A623-A5FE9D03634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F258030-9E67-4B3F-91BE-AD12F05DC3CD}">
      <dgm:prSet/>
      <dgm:spPr/>
      <dgm:t>
        <a:bodyPr/>
        <a:lstStyle/>
        <a:p>
          <a:r>
            <a:rPr lang="en-US" dirty="0"/>
            <a:t>Empathy</a:t>
          </a:r>
        </a:p>
      </dgm:t>
    </dgm:pt>
    <dgm:pt modelId="{C964D5A9-1AB7-467F-BFCD-F9A7B2097AFA}" type="parTrans" cxnId="{D90A1C67-76F2-4476-8F86-7E43A1F1F36D}">
      <dgm:prSet/>
      <dgm:spPr/>
      <dgm:t>
        <a:bodyPr/>
        <a:lstStyle/>
        <a:p>
          <a:endParaRPr lang="en-US"/>
        </a:p>
      </dgm:t>
    </dgm:pt>
    <dgm:pt modelId="{A03D82FE-CB6E-41DB-BBC9-17D73DDED0DA}" type="sibTrans" cxnId="{D90A1C67-76F2-4476-8F86-7E43A1F1F36D}">
      <dgm:prSet/>
      <dgm:spPr/>
      <dgm:t>
        <a:bodyPr/>
        <a:lstStyle/>
        <a:p>
          <a:endParaRPr lang="en-US"/>
        </a:p>
      </dgm:t>
    </dgm:pt>
    <dgm:pt modelId="{2850159A-4AF6-4913-B873-50ED1A914B34}">
      <dgm:prSet/>
      <dgm:spPr/>
      <dgm:t>
        <a:bodyPr/>
        <a:lstStyle/>
        <a:p>
          <a:r>
            <a:rPr lang="en-US" dirty="0"/>
            <a:t>Listening</a:t>
          </a:r>
        </a:p>
      </dgm:t>
    </dgm:pt>
    <dgm:pt modelId="{244FAAB0-6891-4E37-BF4E-B7CE0FA7B7CC}" type="parTrans" cxnId="{C6171F62-3AC6-4A73-8959-374BD3991600}">
      <dgm:prSet/>
      <dgm:spPr/>
      <dgm:t>
        <a:bodyPr/>
        <a:lstStyle/>
        <a:p>
          <a:endParaRPr lang="en-US"/>
        </a:p>
      </dgm:t>
    </dgm:pt>
    <dgm:pt modelId="{528FC0C2-CE01-4587-90EC-D4208D4958CD}" type="sibTrans" cxnId="{C6171F62-3AC6-4A73-8959-374BD3991600}">
      <dgm:prSet/>
      <dgm:spPr/>
      <dgm:t>
        <a:bodyPr/>
        <a:lstStyle/>
        <a:p>
          <a:endParaRPr lang="en-US"/>
        </a:p>
      </dgm:t>
    </dgm:pt>
    <dgm:pt modelId="{5C1D5FA7-4716-49F2-86FF-F1BC8DA2F3ED}">
      <dgm:prSet/>
      <dgm:spPr/>
      <dgm:t>
        <a:bodyPr/>
        <a:lstStyle/>
        <a:p>
          <a:r>
            <a:rPr lang="en-US" dirty="0"/>
            <a:t>Competitiveness</a:t>
          </a:r>
        </a:p>
      </dgm:t>
    </dgm:pt>
    <dgm:pt modelId="{7D42C61F-63C7-4FC7-B2BF-0AABBD878632}" type="parTrans" cxnId="{79EEB935-6955-40AC-8346-68D0F0F6CD01}">
      <dgm:prSet/>
      <dgm:spPr/>
      <dgm:t>
        <a:bodyPr/>
        <a:lstStyle/>
        <a:p>
          <a:endParaRPr lang="en-US"/>
        </a:p>
      </dgm:t>
    </dgm:pt>
    <dgm:pt modelId="{30101F49-BC7D-47BC-8115-C1851F7FCB7A}" type="sibTrans" cxnId="{79EEB935-6955-40AC-8346-68D0F0F6CD01}">
      <dgm:prSet/>
      <dgm:spPr/>
      <dgm:t>
        <a:bodyPr/>
        <a:lstStyle/>
        <a:p>
          <a:endParaRPr lang="en-US"/>
        </a:p>
      </dgm:t>
    </dgm:pt>
    <dgm:pt modelId="{0C51B949-4574-402D-AC4B-8FC2D17D3544}">
      <dgm:prSet/>
      <dgm:spPr/>
      <dgm:t>
        <a:bodyPr/>
        <a:lstStyle/>
        <a:p>
          <a:r>
            <a:rPr lang="en-US" dirty="0"/>
            <a:t>Business Smart</a:t>
          </a:r>
        </a:p>
      </dgm:t>
    </dgm:pt>
    <dgm:pt modelId="{5CCB8527-EB6D-4DEA-B766-61F4AE45B04D}" type="parTrans" cxnId="{14BB5606-A7E1-4FE1-A148-D04C6021B1D4}">
      <dgm:prSet/>
      <dgm:spPr/>
      <dgm:t>
        <a:bodyPr/>
        <a:lstStyle/>
        <a:p>
          <a:endParaRPr lang="en-US"/>
        </a:p>
      </dgm:t>
    </dgm:pt>
    <dgm:pt modelId="{14AA2ED5-5D9D-47F2-98B5-D52A52678C07}" type="sibTrans" cxnId="{14BB5606-A7E1-4FE1-A148-D04C6021B1D4}">
      <dgm:prSet/>
      <dgm:spPr/>
      <dgm:t>
        <a:bodyPr/>
        <a:lstStyle/>
        <a:p>
          <a:endParaRPr lang="en-US"/>
        </a:p>
      </dgm:t>
    </dgm:pt>
    <dgm:pt modelId="{F03B6D5D-EF58-4F5B-8C72-DD6B59B8E2AE}">
      <dgm:prSet/>
      <dgm:spPr/>
      <dgm:t>
        <a:bodyPr/>
        <a:lstStyle/>
        <a:p>
          <a:r>
            <a:rPr lang="en-US"/>
            <a:t>Prepared</a:t>
          </a:r>
        </a:p>
      </dgm:t>
    </dgm:pt>
    <dgm:pt modelId="{6786EEBD-660A-472A-80E5-BC1ABBECE47A}" type="parTrans" cxnId="{8DAC22FC-6F0A-4E9B-BAEA-34429C5D8578}">
      <dgm:prSet/>
      <dgm:spPr/>
      <dgm:t>
        <a:bodyPr/>
        <a:lstStyle/>
        <a:p>
          <a:endParaRPr lang="en-US"/>
        </a:p>
      </dgm:t>
    </dgm:pt>
    <dgm:pt modelId="{097FCAE0-9711-44CA-8209-8C0DB512C36A}" type="sibTrans" cxnId="{8DAC22FC-6F0A-4E9B-BAEA-34429C5D8578}">
      <dgm:prSet/>
      <dgm:spPr/>
      <dgm:t>
        <a:bodyPr/>
        <a:lstStyle/>
        <a:p>
          <a:endParaRPr lang="en-US"/>
        </a:p>
      </dgm:t>
    </dgm:pt>
    <dgm:pt modelId="{4539DF56-579D-4239-94C4-7375F5C02C12}">
      <dgm:prSet/>
      <dgm:spPr/>
      <dgm:t>
        <a:bodyPr/>
        <a:lstStyle/>
        <a:p>
          <a:r>
            <a:rPr lang="en-US" dirty="0"/>
            <a:t>Optimistic</a:t>
          </a:r>
        </a:p>
      </dgm:t>
    </dgm:pt>
    <dgm:pt modelId="{2E20E4F1-A99D-420E-A890-A41C985214B6}" type="parTrans" cxnId="{A177875A-A420-400F-A8C1-4D4739A3298F}">
      <dgm:prSet/>
      <dgm:spPr/>
      <dgm:t>
        <a:bodyPr/>
        <a:lstStyle/>
        <a:p>
          <a:endParaRPr lang="en-US"/>
        </a:p>
      </dgm:t>
    </dgm:pt>
    <dgm:pt modelId="{00C206AB-6153-4B89-845E-FC395E69B257}" type="sibTrans" cxnId="{A177875A-A420-400F-A8C1-4D4739A3298F}">
      <dgm:prSet/>
      <dgm:spPr/>
      <dgm:t>
        <a:bodyPr/>
        <a:lstStyle/>
        <a:p>
          <a:endParaRPr lang="en-US"/>
        </a:p>
      </dgm:t>
    </dgm:pt>
    <dgm:pt modelId="{83B2A7E9-8D70-4445-9B53-845C088F2538}">
      <dgm:prSet/>
      <dgm:spPr/>
      <dgm:t>
        <a:bodyPr/>
        <a:lstStyle/>
        <a:p>
          <a:r>
            <a:rPr lang="en-US" dirty="0"/>
            <a:t>Problem Solver</a:t>
          </a:r>
        </a:p>
      </dgm:t>
    </dgm:pt>
    <dgm:pt modelId="{9DD54E28-2F36-4668-AFAE-F0756F09C9B2}" type="parTrans" cxnId="{DCCAAAC1-CBD6-4927-A28E-82012CBD8A19}">
      <dgm:prSet/>
      <dgm:spPr/>
      <dgm:t>
        <a:bodyPr/>
        <a:lstStyle/>
        <a:p>
          <a:endParaRPr lang="en-US"/>
        </a:p>
      </dgm:t>
    </dgm:pt>
    <dgm:pt modelId="{C6954FA6-B1BF-41E1-9D98-9BD25432F42C}" type="sibTrans" cxnId="{DCCAAAC1-CBD6-4927-A28E-82012CBD8A19}">
      <dgm:prSet/>
      <dgm:spPr/>
      <dgm:t>
        <a:bodyPr/>
        <a:lstStyle/>
        <a:p>
          <a:endParaRPr lang="en-US"/>
        </a:p>
      </dgm:t>
    </dgm:pt>
    <dgm:pt modelId="{C08DB8F8-4198-445D-84DC-259FC251A957}">
      <dgm:prSet/>
      <dgm:spPr/>
      <dgm:t>
        <a:bodyPr/>
        <a:lstStyle/>
        <a:p>
          <a:r>
            <a:rPr lang="en-US" dirty="0"/>
            <a:t>Honest/Ethical</a:t>
          </a:r>
        </a:p>
      </dgm:t>
    </dgm:pt>
    <dgm:pt modelId="{43B405EC-3542-48EB-9ECC-8F3C290A553A}" type="parTrans" cxnId="{F1C81C3E-5CC3-4AEA-A629-8B8498C8F70C}">
      <dgm:prSet/>
      <dgm:spPr/>
      <dgm:t>
        <a:bodyPr/>
        <a:lstStyle/>
        <a:p>
          <a:endParaRPr lang="en-US"/>
        </a:p>
      </dgm:t>
    </dgm:pt>
    <dgm:pt modelId="{69C948D7-D21C-43C7-84B2-B59B8F080184}" type="sibTrans" cxnId="{F1C81C3E-5CC3-4AEA-A629-8B8498C8F70C}">
      <dgm:prSet/>
      <dgm:spPr/>
      <dgm:t>
        <a:bodyPr/>
        <a:lstStyle/>
        <a:p>
          <a:endParaRPr lang="en-US"/>
        </a:p>
      </dgm:t>
    </dgm:pt>
    <dgm:pt modelId="{8481A40E-0919-4817-B924-F00AAA2F21C7}">
      <dgm:prSet/>
      <dgm:spPr/>
      <dgm:t>
        <a:bodyPr/>
        <a:lstStyle/>
        <a:p>
          <a:r>
            <a:rPr lang="en-US" dirty="0"/>
            <a:t>Patient</a:t>
          </a:r>
        </a:p>
      </dgm:t>
    </dgm:pt>
    <dgm:pt modelId="{D2053A45-823B-4C73-BA91-D4346281FA0E}" type="parTrans" cxnId="{A0377632-E492-46B7-AEE7-E02B64611EB8}">
      <dgm:prSet/>
      <dgm:spPr/>
      <dgm:t>
        <a:bodyPr/>
        <a:lstStyle/>
        <a:p>
          <a:endParaRPr lang="en-US"/>
        </a:p>
      </dgm:t>
    </dgm:pt>
    <dgm:pt modelId="{197AC822-ADAE-4A59-895E-B5B84485702C}" type="sibTrans" cxnId="{A0377632-E492-46B7-AEE7-E02B64611EB8}">
      <dgm:prSet/>
      <dgm:spPr/>
      <dgm:t>
        <a:bodyPr/>
        <a:lstStyle/>
        <a:p>
          <a:endParaRPr lang="en-US"/>
        </a:p>
      </dgm:t>
    </dgm:pt>
    <dgm:pt modelId="{F517D5DF-C3A1-4E90-93BB-0F8F4E3D750F}">
      <dgm:prSet/>
      <dgm:spPr/>
      <dgm:t>
        <a:bodyPr/>
        <a:lstStyle/>
        <a:p>
          <a:r>
            <a:rPr lang="en-US" dirty="0"/>
            <a:t>Persistent</a:t>
          </a:r>
        </a:p>
      </dgm:t>
    </dgm:pt>
    <dgm:pt modelId="{CCF2B383-74B8-4CC0-B5D3-93FC9A917851}" type="parTrans" cxnId="{ABB9D2F3-643A-43B7-A0ED-37C8923A2BD3}">
      <dgm:prSet/>
      <dgm:spPr/>
      <dgm:t>
        <a:bodyPr/>
        <a:lstStyle/>
        <a:p>
          <a:endParaRPr lang="en-US"/>
        </a:p>
      </dgm:t>
    </dgm:pt>
    <dgm:pt modelId="{F7D0ADAA-CE19-4147-B1BA-51BAC745EB07}" type="sibTrans" cxnId="{ABB9D2F3-643A-43B7-A0ED-37C8923A2BD3}">
      <dgm:prSet/>
      <dgm:spPr/>
      <dgm:t>
        <a:bodyPr/>
        <a:lstStyle/>
        <a:p>
          <a:endParaRPr lang="en-US"/>
        </a:p>
      </dgm:t>
    </dgm:pt>
    <dgm:pt modelId="{3CA05944-66D0-AE4D-BFED-5400EA3AC917}">
      <dgm:prSet/>
      <dgm:spPr/>
      <dgm:t>
        <a:bodyPr/>
        <a:lstStyle/>
        <a:p>
          <a:r>
            <a:rPr lang="en-US" dirty="0"/>
            <a:t>Curiosity</a:t>
          </a:r>
        </a:p>
      </dgm:t>
    </dgm:pt>
    <dgm:pt modelId="{B399A088-8252-5C4B-B39C-D8F63446D01D}" type="parTrans" cxnId="{607645AE-13D4-DE43-B91B-AEB9073AE89A}">
      <dgm:prSet/>
      <dgm:spPr/>
      <dgm:t>
        <a:bodyPr/>
        <a:lstStyle/>
        <a:p>
          <a:endParaRPr lang="en-US"/>
        </a:p>
      </dgm:t>
    </dgm:pt>
    <dgm:pt modelId="{D63C4C2A-3A41-1841-8D76-1E4833795746}" type="sibTrans" cxnId="{607645AE-13D4-DE43-B91B-AEB9073AE89A}">
      <dgm:prSet/>
      <dgm:spPr/>
      <dgm:t>
        <a:bodyPr/>
        <a:lstStyle/>
        <a:p>
          <a:endParaRPr lang="en-US"/>
        </a:p>
      </dgm:t>
    </dgm:pt>
    <dgm:pt modelId="{67DE7ED2-17AF-A843-99CA-5F81CA067D15}" type="pres">
      <dgm:prSet presAssocID="{579AFCA0-4DE1-404F-A623-A5FE9D036349}" presName="diagram" presStyleCnt="0">
        <dgm:presLayoutVars>
          <dgm:dir/>
          <dgm:resizeHandles val="exact"/>
        </dgm:presLayoutVars>
      </dgm:prSet>
      <dgm:spPr/>
    </dgm:pt>
    <dgm:pt modelId="{0141B829-CCF0-AE4D-9E35-85D274D152C2}" type="pres">
      <dgm:prSet presAssocID="{FF258030-9E67-4B3F-91BE-AD12F05DC3CD}" presName="node" presStyleLbl="node1" presStyleIdx="0" presStyleCnt="11">
        <dgm:presLayoutVars>
          <dgm:bulletEnabled val="1"/>
        </dgm:presLayoutVars>
      </dgm:prSet>
      <dgm:spPr/>
    </dgm:pt>
    <dgm:pt modelId="{5DD5FE47-6B88-4E43-96A8-942FC1ED2863}" type="pres">
      <dgm:prSet presAssocID="{A03D82FE-CB6E-41DB-BBC9-17D73DDED0DA}" presName="sibTrans" presStyleCnt="0"/>
      <dgm:spPr/>
    </dgm:pt>
    <dgm:pt modelId="{9F884511-C715-834D-AAE8-B3D4133CF348}" type="pres">
      <dgm:prSet presAssocID="{2850159A-4AF6-4913-B873-50ED1A914B34}" presName="node" presStyleLbl="node1" presStyleIdx="1" presStyleCnt="11">
        <dgm:presLayoutVars>
          <dgm:bulletEnabled val="1"/>
        </dgm:presLayoutVars>
      </dgm:prSet>
      <dgm:spPr/>
    </dgm:pt>
    <dgm:pt modelId="{A25EE0D3-B48E-0E4C-A327-25DEFF9037D1}" type="pres">
      <dgm:prSet presAssocID="{528FC0C2-CE01-4587-90EC-D4208D4958CD}" presName="sibTrans" presStyleCnt="0"/>
      <dgm:spPr/>
    </dgm:pt>
    <dgm:pt modelId="{304B5084-5735-5A41-A735-AFCE8C213C13}" type="pres">
      <dgm:prSet presAssocID="{3CA05944-66D0-AE4D-BFED-5400EA3AC917}" presName="node" presStyleLbl="node1" presStyleIdx="2" presStyleCnt="11">
        <dgm:presLayoutVars>
          <dgm:bulletEnabled val="1"/>
        </dgm:presLayoutVars>
      </dgm:prSet>
      <dgm:spPr/>
    </dgm:pt>
    <dgm:pt modelId="{7787546C-4EE2-734B-B06C-C8F0A25143F4}" type="pres">
      <dgm:prSet presAssocID="{D63C4C2A-3A41-1841-8D76-1E4833795746}" presName="sibTrans" presStyleCnt="0"/>
      <dgm:spPr/>
    </dgm:pt>
    <dgm:pt modelId="{5E5AB890-613D-2A4F-847C-2845025CC3E2}" type="pres">
      <dgm:prSet presAssocID="{5C1D5FA7-4716-49F2-86FF-F1BC8DA2F3ED}" presName="node" presStyleLbl="node1" presStyleIdx="3" presStyleCnt="11">
        <dgm:presLayoutVars>
          <dgm:bulletEnabled val="1"/>
        </dgm:presLayoutVars>
      </dgm:prSet>
      <dgm:spPr/>
    </dgm:pt>
    <dgm:pt modelId="{D2177FF9-8D93-5749-A386-583D34EE0239}" type="pres">
      <dgm:prSet presAssocID="{30101F49-BC7D-47BC-8115-C1851F7FCB7A}" presName="sibTrans" presStyleCnt="0"/>
      <dgm:spPr/>
    </dgm:pt>
    <dgm:pt modelId="{3A08C385-B4C7-6641-84C8-6D1229AD029C}" type="pres">
      <dgm:prSet presAssocID="{0C51B949-4574-402D-AC4B-8FC2D17D3544}" presName="node" presStyleLbl="node1" presStyleIdx="4" presStyleCnt="11">
        <dgm:presLayoutVars>
          <dgm:bulletEnabled val="1"/>
        </dgm:presLayoutVars>
      </dgm:prSet>
      <dgm:spPr/>
    </dgm:pt>
    <dgm:pt modelId="{79DA8090-13C4-C14E-8D66-050FDA8651E9}" type="pres">
      <dgm:prSet presAssocID="{14AA2ED5-5D9D-47F2-98B5-D52A52678C07}" presName="sibTrans" presStyleCnt="0"/>
      <dgm:spPr/>
    </dgm:pt>
    <dgm:pt modelId="{64B5D684-C289-DD4C-9A97-F97FDDC45DA1}" type="pres">
      <dgm:prSet presAssocID="{F03B6D5D-EF58-4F5B-8C72-DD6B59B8E2AE}" presName="node" presStyleLbl="node1" presStyleIdx="5" presStyleCnt="11">
        <dgm:presLayoutVars>
          <dgm:bulletEnabled val="1"/>
        </dgm:presLayoutVars>
      </dgm:prSet>
      <dgm:spPr/>
    </dgm:pt>
    <dgm:pt modelId="{211BF15B-6682-6D4B-A507-1469DF54DE92}" type="pres">
      <dgm:prSet presAssocID="{097FCAE0-9711-44CA-8209-8C0DB512C36A}" presName="sibTrans" presStyleCnt="0"/>
      <dgm:spPr/>
    </dgm:pt>
    <dgm:pt modelId="{25C65A06-D8E5-0D45-A75C-8A34BA5E669E}" type="pres">
      <dgm:prSet presAssocID="{4539DF56-579D-4239-94C4-7375F5C02C12}" presName="node" presStyleLbl="node1" presStyleIdx="6" presStyleCnt="11">
        <dgm:presLayoutVars>
          <dgm:bulletEnabled val="1"/>
        </dgm:presLayoutVars>
      </dgm:prSet>
      <dgm:spPr/>
    </dgm:pt>
    <dgm:pt modelId="{52C8BE2F-4672-B046-8472-08B6AE5C6B6B}" type="pres">
      <dgm:prSet presAssocID="{00C206AB-6153-4B89-845E-FC395E69B257}" presName="sibTrans" presStyleCnt="0"/>
      <dgm:spPr/>
    </dgm:pt>
    <dgm:pt modelId="{6C7C3D05-F153-7F48-A457-4C6E6431E221}" type="pres">
      <dgm:prSet presAssocID="{83B2A7E9-8D70-4445-9B53-845C088F2538}" presName="node" presStyleLbl="node1" presStyleIdx="7" presStyleCnt="11">
        <dgm:presLayoutVars>
          <dgm:bulletEnabled val="1"/>
        </dgm:presLayoutVars>
      </dgm:prSet>
      <dgm:spPr/>
    </dgm:pt>
    <dgm:pt modelId="{C15EDC34-01D7-1447-8CCE-DD0E262701A7}" type="pres">
      <dgm:prSet presAssocID="{C6954FA6-B1BF-41E1-9D98-9BD25432F42C}" presName="sibTrans" presStyleCnt="0"/>
      <dgm:spPr/>
    </dgm:pt>
    <dgm:pt modelId="{0B27254D-7FCA-8D4C-B340-ED620BC3F06C}" type="pres">
      <dgm:prSet presAssocID="{C08DB8F8-4198-445D-84DC-259FC251A957}" presName="node" presStyleLbl="node1" presStyleIdx="8" presStyleCnt="11">
        <dgm:presLayoutVars>
          <dgm:bulletEnabled val="1"/>
        </dgm:presLayoutVars>
      </dgm:prSet>
      <dgm:spPr/>
    </dgm:pt>
    <dgm:pt modelId="{B19D898F-4494-4D42-8F7A-4CE09937AB77}" type="pres">
      <dgm:prSet presAssocID="{69C948D7-D21C-43C7-84B2-B59B8F080184}" presName="sibTrans" presStyleCnt="0"/>
      <dgm:spPr/>
    </dgm:pt>
    <dgm:pt modelId="{50123249-EF66-2046-88F3-F4D227004E6D}" type="pres">
      <dgm:prSet presAssocID="{8481A40E-0919-4817-B924-F00AAA2F21C7}" presName="node" presStyleLbl="node1" presStyleIdx="9" presStyleCnt="11">
        <dgm:presLayoutVars>
          <dgm:bulletEnabled val="1"/>
        </dgm:presLayoutVars>
      </dgm:prSet>
      <dgm:spPr/>
    </dgm:pt>
    <dgm:pt modelId="{C037C4B5-563C-9A46-B6E8-933F8455F1C6}" type="pres">
      <dgm:prSet presAssocID="{197AC822-ADAE-4A59-895E-B5B84485702C}" presName="sibTrans" presStyleCnt="0"/>
      <dgm:spPr/>
    </dgm:pt>
    <dgm:pt modelId="{1CE3D5B6-9AAE-BE47-AE1B-C52697A370A0}" type="pres">
      <dgm:prSet presAssocID="{F517D5DF-C3A1-4E90-93BB-0F8F4E3D750F}" presName="node" presStyleLbl="node1" presStyleIdx="10" presStyleCnt="11">
        <dgm:presLayoutVars>
          <dgm:bulletEnabled val="1"/>
        </dgm:presLayoutVars>
      </dgm:prSet>
      <dgm:spPr/>
    </dgm:pt>
  </dgm:ptLst>
  <dgm:cxnLst>
    <dgm:cxn modelId="{14BB5606-A7E1-4FE1-A148-D04C6021B1D4}" srcId="{579AFCA0-4DE1-404F-A623-A5FE9D036349}" destId="{0C51B949-4574-402D-AC4B-8FC2D17D3544}" srcOrd="4" destOrd="0" parTransId="{5CCB8527-EB6D-4DEA-B766-61F4AE45B04D}" sibTransId="{14AA2ED5-5D9D-47F2-98B5-D52A52678C07}"/>
    <dgm:cxn modelId="{B0A80724-378B-C047-82F7-222D41875BBC}" type="presOf" srcId="{3CA05944-66D0-AE4D-BFED-5400EA3AC917}" destId="{304B5084-5735-5A41-A735-AFCE8C213C13}" srcOrd="0" destOrd="0" presId="urn:microsoft.com/office/officeart/2005/8/layout/default"/>
    <dgm:cxn modelId="{A0377632-E492-46B7-AEE7-E02B64611EB8}" srcId="{579AFCA0-4DE1-404F-A623-A5FE9D036349}" destId="{8481A40E-0919-4817-B924-F00AAA2F21C7}" srcOrd="9" destOrd="0" parTransId="{D2053A45-823B-4C73-BA91-D4346281FA0E}" sibTransId="{197AC822-ADAE-4A59-895E-B5B84485702C}"/>
    <dgm:cxn modelId="{79EEB935-6955-40AC-8346-68D0F0F6CD01}" srcId="{579AFCA0-4DE1-404F-A623-A5FE9D036349}" destId="{5C1D5FA7-4716-49F2-86FF-F1BC8DA2F3ED}" srcOrd="3" destOrd="0" parTransId="{7D42C61F-63C7-4FC7-B2BF-0AABBD878632}" sibTransId="{30101F49-BC7D-47BC-8115-C1851F7FCB7A}"/>
    <dgm:cxn modelId="{F1C81C3E-5CC3-4AEA-A629-8B8498C8F70C}" srcId="{579AFCA0-4DE1-404F-A623-A5FE9D036349}" destId="{C08DB8F8-4198-445D-84DC-259FC251A957}" srcOrd="8" destOrd="0" parTransId="{43B405EC-3542-48EB-9ECC-8F3C290A553A}" sibTransId="{69C948D7-D21C-43C7-84B2-B59B8F080184}"/>
    <dgm:cxn modelId="{785D1C4D-0333-4842-9558-44F70DD35B6D}" type="presOf" srcId="{8481A40E-0919-4817-B924-F00AAA2F21C7}" destId="{50123249-EF66-2046-88F3-F4D227004E6D}" srcOrd="0" destOrd="0" presId="urn:microsoft.com/office/officeart/2005/8/layout/default"/>
    <dgm:cxn modelId="{E4CD7251-468D-7549-AA92-C501199DD279}" type="presOf" srcId="{579AFCA0-4DE1-404F-A623-A5FE9D036349}" destId="{67DE7ED2-17AF-A843-99CA-5F81CA067D15}" srcOrd="0" destOrd="0" presId="urn:microsoft.com/office/officeart/2005/8/layout/default"/>
    <dgm:cxn modelId="{A177875A-A420-400F-A8C1-4D4739A3298F}" srcId="{579AFCA0-4DE1-404F-A623-A5FE9D036349}" destId="{4539DF56-579D-4239-94C4-7375F5C02C12}" srcOrd="6" destOrd="0" parTransId="{2E20E4F1-A99D-420E-A890-A41C985214B6}" sibTransId="{00C206AB-6153-4B89-845E-FC395E69B257}"/>
    <dgm:cxn modelId="{C6171F62-3AC6-4A73-8959-374BD3991600}" srcId="{579AFCA0-4DE1-404F-A623-A5FE9D036349}" destId="{2850159A-4AF6-4913-B873-50ED1A914B34}" srcOrd="1" destOrd="0" parTransId="{244FAAB0-6891-4E37-BF4E-B7CE0FA7B7CC}" sibTransId="{528FC0C2-CE01-4587-90EC-D4208D4958CD}"/>
    <dgm:cxn modelId="{D90A1C67-76F2-4476-8F86-7E43A1F1F36D}" srcId="{579AFCA0-4DE1-404F-A623-A5FE9D036349}" destId="{FF258030-9E67-4B3F-91BE-AD12F05DC3CD}" srcOrd="0" destOrd="0" parTransId="{C964D5A9-1AB7-467F-BFCD-F9A7B2097AFA}" sibTransId="{A03D82FE-CB6E-41DB-BBC9-17D73DDED0DA}"/>
    <dgm:cxn modelId="{E4749C6D-6080-D84B-8990-3E3E92BEBE19}" type="presOf" srcId="{0C51B949-4574-402D-AC4B-8FC2D17D3544}" destId="{3A08C385-B4C7-6641-84C8-6D1229AD029C}" srcOrd="0" destOrd="0" presId="urn:microsoft.com/office/officeart/2005/8/layout/default"/>
    <dgm:cxn modelId="{AE18618A-9F3F-6F47-8B4B-152A4699E9C9}" type="presOf" srcId="{C08DB8F8-4198-445D-84DC-259FC251A957}" destId="{0B27254D-7FCA-8D4C-B340-ED620BC3F06C}" srcOrd="0" destOrd="0" presId="urn:microsoft.com/office/officeart/2005/8/layout/default"/>
    <dgm:cxn modelId="{D03E0393-64FE-3D4D-90DA-5A7CE36268F5}" type="presOf" srcId="{FF258030-9E67-4B3F-91BE-AD12F05DC3CD}" destId="{0141B829-CCF0-AE4D-9E35-85D274D152C2}" srcOrd="0" destOrd="0" presId="urn:microsoft.com/office/officeart/2005/8/layout/default"/>
    <dgm:cxn modelId="{3EBA54A0-967D-2046-BBD1-ABDC7F0CC308}" type="presOf" srcId="{F03B6D5D-EF58-4F5B-8C72-DD6B59B8E2AE}" destId="{64B5D684-C289-DD4C-9A97-F97FDDC45DA1}" srcOrd="0" destOrd="0" presId="urn:microsoft.com/office/officeart/2005/8/layout/default"/>
    <dgm:cxn modelId="{2EFEF9A1-C54B-CE42-8437-9450ED9BA9BE}" type="presOf" srcId="{4539DF56-579D-4239-94C4-7375F5C02C12}" destId="{25C65A06-D8E5-0D45-A75C-8A34BA5E669E}" srcOrd="0" destOrd="0" presId="urn:microsoft.com/office/officeart/2005/8/layout/default"/>
    <dgm:cxn modelId="{5F2F8DA7-D446-7C42-8971-8E1A95F69A76}" type="presOf" srcId="{83B2A7E9-8D70-4445-9B53-845C088F2538}" destId="{6C7C3D05-F153-7F48-A457-4C6E6431E221}" srcOrd="0" destOrd="0" presId="urn:microsoft.com/office/officeart/2005/8/layout/default"/>
    <dgm:cxn modelId="{EE214AAA-AAB2-8A42-8F4F-FA3A299F14C2}" type="presOf" srcId="{5C1D5FA7-4716-49F2-86FF-F1BC8DA2F3ED}" destId="{5E5AB890-613D-2A4F-847C-2845025CC3E2}" srcOrd="0" destOrd="0" presId="urn:microsoft.com/office/officeart/2005/8/layout/default"/>
    <dgm:cxn modelId="{607645AE-13D4-DE43-B91B-AEB9073AE89A}" srcId="{579AFCA0-4DE1-404F-A623-A5FE9D036349}" destId="{3CA05944-66D0-AE4D-BFED-5400EA3AC917}" srcOrd="2" destOrd="0" parTransId="{B399A088-8252-5C4B-B39C-D8F63446D01D}" sibTransId="{D63C4C2A-3A41-1841-8D76-1E4833795746}"/>
    <dgm:cxn modelId="{DCCAAAC1-CBD6-4927-A28E-82012CBD8A19}" srcId="{579AFCA0-4DE1-404F-A623-A5FE9D036349}" destId="{83B2A7E9-8D70-4445-9B53-845C088F2538}" srcOrd="7" destOrd="0" parTransId="{9DD54E28-2F36-4668-AFAE-F0756F09C9B2}" sibTransId="{C6954FA6-B1BF-41E1-9D98-9BD25432F42C}"/>
    <dgm:cxn modelId="{BDA67DC2-2EEE-0846-9BEA-7DC6E39AA360}" type="presOf" srcId="{2850159A-4AF6-4913-B873-50ED1A914B34}" destId="{9F884511-C715-834D-AAE8-B3D4133CF348}" srcOrd="0" destOrd="0" presId="urn:microsoft.com/office/officeart/2005/8/layout/default"/>
    <dgm:cxn modelId="{ABB9D2F3-643A-43B7-A0ED-37C8923A2BD3}" srcId="{579AFCA0-4DE1-404F-A623-A5FE9D036349}" destId="{F517D5DF-C3A1-4E90-93BB-0F8F4E3D750F}" srcOrd="10" destOrd="0" parTransId="{CCF2B383-74B8-4CC0-B5D3-93FC9A917851}" sibTransId="{F7D0ADAA-CE19-4147-B1BA-51BAC745EB07}"/>
    <dgm:cxn modelId="{2A2AE9F8-47C2-D944-BE57-AE549C9C4465}" type="presOf" srcId="{F517D5DF-C3A1-4E90-93BB-0F8F4E3D750F}" destId="{1CE3D5B6-9AAE-BE47-AE1B-C52697A370A0}" srcOrd="0" destOrd="0" presId="urn:microsoft.com/office/officeart/2005/8/layout/default"/>
    <dgm:cxn modelId="{8DAC22FC-6F0A-4E9B-BAEA-34429C5D8578}" srcId="{579AFCA0-4DE1-404F-A623-A5FE9D036349}" destId="{F03B6D5D-EF58-4F5B-8C72-DD6B59B8E2AE}" srcOrd="5" destOrd="0" parTransId="{6786EEBD-660A-472A-80E5-BC1ABBECE47A}" sibTransId="{097FCAE0-9711-44CA-8209-8C0DB512C36A}"/>
    <dgm:cxn modelId="{5AD46B26-E6DF-8546-8079-DDA0D2E0B9EC}" type="presParOf" srcId="{67DE7ED2-17AF-A843-99CA-5F81CA067D15}" destId="{0141B829-CCF0-AE4D-9E35-85D274D152C2}" srcOrd="0" destOrd="0" presId="urn:microsoft.com/office/officeart/2005/8/layout/default"/>
    <dgm:cxn modelId="{95EDB739-A345-2B44-B497-93E41A5F76C3}" type="presParOf" srcId="{67DE7ED2-17AF-A843-99CA-5F81CA067D15}" destId="{5DD5FE47-6B88-4E43-96A8-942FC1ED2863}" srcOrd="1" destOrd="0" presId="urn:microsoft.com/office/officeart/2005/8/layout/default"/>
    <dgm:cxn modelId="{CF714468-CD4C-8046-BB24-F7975A74979A}" type="presParOf" srcId="{67DE7ED2-17AF-A843-99CA-5F81CA067D15}" destId="{9F884511-C715-834D-AAE8-B3D4133CF348}" srcOrd="2" destOrd="0" presId="urn:microsoft.com/office/officeart/2005/8/layout/default"/>
    <dgm:cxn modelId="{6369319E-B706-F145-A2BA-84AC4ACDCE40}" type="presParOf" srcId="{67DE7ED2-17AF-A843-99CA-5F81CA067D15}" destId="{A25EE0D3-B48E-0E4C-A327-25DEFF9037D1}" srcOrd="3" destOrd="0" presId="urn:microsoft.com/office/officeart/2005/8/layout/default"/>
    <dgm:cxn modelId="{ABB20E9C-A917-A74A-A8BC-72C942B4BB82}" type="presParOf" srcId="{67DE7ED2-17AF-A843-99CA-5F81CA067D15}" destId="{304B5084-5735-5A41-A735-AFCE8C213C13}" srcOrd="4" destOrd="0" presId="urn:microsoft.com/office/officeart/2005/8/layout/default"/>
    <dgm:cxn modelId="{1FD3590A-D81D-F444-9AEA-20CB5C588416}" type="presParOf" srcId="{67DE7ED2-17AF-A843-99CA-5F81CA067D15}" destId="{7787546C-4EE2-734B-B06C-C8F0A25143F4}" srcOrd="5" destOrd="0" presId="urn:microsoft.com/office/officeart/2005/8/layout/default"/>
    <dgm:cxn modelId="{C38F908B-952D-7F4B-85FF-E03CD71BA4FF}" type="presParOf" srcId="{67DE7ED2-17AF-A843-99CA-5F81CA067D15}" destId="{5E5AB890-613D-2A4F-847C-2845025CC3E2}" srcOrd="6" destOrd="0" presId="urn:microsoft.com/office/officeart/2005/8/layout/default"/>
    <dgm:cxn modelId="{F6467726-4FA1-624D-9C0B-BEA0B47FF7CB}" type="presParOf" srcId="{67DE7ED2-17AF-A843-99CA-5F81CA067D15}" destId="{D2177FF9-8D93-5749-A386-583D34EE0239}" srcOrd="7" destOrd="0" presId="urn:microsoft.com/office/officeart/2005/8/layout/default"/>
    <dgm:cxn modelId="{92B1B2E1-7C04-0D4E-9675-CAFE927EDC68}" type="presParOf" srcId="{67DE7ED2-17AF-A843-99CA-5F81CA067D15}" destId="{3A08C385-B4C7-6641-84C8-6D1229AD029C}" srcOrd="8" destOrd="0" presId="urn:microsoft.com/office/officeart/2005/8/layout/default"/>
    <dgm:cxn modelId="{B77EDFA2-C86E-C947-BE19-229248ABE3AB}" type="presParOf" srcId="{67DE7ED2-17AF-A843-99CA-5F81CA067D15}" destId="{79DA8090-13C4-C14E-8D66-050FDA8651E9}" srcOrd="9" destOrd="0" presId="urn:microsoft.com/office/officeart/2005/8/layout/default"/>
    <dgm:cxn modelId="{A42E6D94-98F5-BD46-9758-B3EA728D5741}" type="presParOf" srcId="{67DE7ED2-17AF-A843-99CA-5F81CA067D15}" destId="{64B5D684-C289-DD4C-9A97-F97FDDC45DA1}" srcOrd="10" destOrd="0" presId="urn:microsoft.com/office/officeart/2005/8/layout/default"/>
    <dgm:cxn modelId="{B211DF9E-7017-8842-8AE9-D162B57A6730}" type="presParOf" srcId="{67DE7ED2-17AF-A843-99CA-5F81CA067D15}" destId="{211BF15B-6682-6D4B-A507-1469DF54DE92}" srcOrd="11" destOrd="0" presId="urn:microsoft.com/office/officeart/2005/8/layout/default"/>
    <dgm:cxn modelId="{75D549E4-1E7D-5C4F-A2D1-D6D23EAAF772}" type="presParOf" srcId="{67DE7ED2-17AF-A843-99CA-5F81CA067D15}" destId="{25C65A06-D8E5-0D45-A75C-8A34BA5E669E}" srcOrd="12" destOrd="0" presId="urn:microsoft.com/office/officeart/2005/8/layout/default"/>
    <dgm:cxn modelId="{C3199895-A804-E441-87EE-8D685B772351}" type="presParOf" srcId="{67DE7ED2-17AF-A843-99CA-5F81CA067D15}" destId="{52C8BE2F-4672-B046-8472-08B6AE5C6B6B}" srcOrd="13" destOrd="0" presId="urn:microsoft.com/office/officeart/2005/8/layout/default"/>
    <dgm:cxn modelId="{7C0F578E-9171-8B43-9696-04662105F519}" type="presParOf" srcId="{67DE7ED2-17AF-A843-99CA-5F81CA067D15}" destId="{6C7C3D05-F153-7F48-A457-4C6E6431E221}" srcOrd="14" destOrd="0" presId="urn:microsoft.com/office/officeart/2005/8/layout/default"/>
    <dgm:cxn modelId="{7CAF8E6D-081D-834A-8EF4-8BAFBE4AB244}" type="presParOf" srcId="{67DE7ED2-17AF-A843-99CA-5F81CA067D15}" destId="{C15EDC34-01D7-1447-8CCE-DD0E262701A7}" srcOrd="15" destOrd="0" presId="urn:microsoft.com/office/officeart/2005/8/layout/default"/>
    <dgm:cxn modelId="{D31BA375-6043-B841-B17B-B58C9FA25906}" type="presParOf" srcId="{67DE7ED2-17AF-A843-99CA-5F81CA067D15}" destId="{0B27254D-7FCA-8D4C-B340-ED620BC3F06C}" srcOrd="16" destOrd="0" presId="urn:microsoft.com/office/officeart/2005/8/layout/default"/>
    <dgm:cxn modelId="{F3B355A2-364B-8744-9D5C-FCF59E755CB5}" type="presParOf" srcId="{67DE7ED2-17AF-A843-99CA-5F81CA067D15}" destId="{B19D898F-4494-4D42-8F7A-4CE09937AB77}" srcOrd="17" destOrd="0" presId="urn:microsoft.com/office/officeart/2005/8/layout/default"/>
    <dgm:cxn modelId="{A8A2F456-1FDD-504D-9B6A-DD9F4433B8D0}" type="presParOf" srcId="{67DE7ED2-17AF-A843-99CA-5F81CA067D15}" destId="{50123249-EF66-2046-88F3-F4D227004E6D}" srcOrd="18" destOrd="0" presId="urn:microsoft.com/office/officeart/2005/8/layout/default"/>
    <dgm:cxn modelId="{6E2292AC-E01F-5D44-91F2-9C8A73D9CBFF}" type="presParOf" srcId="{67DE7ED2-17AF-A843-99CA-5F81CA067D15}" destId="{C037C4B5-563C-9A46-B6E8-933F8455F1C6}" srcOrd="19" destOrd="0" presId="urn:microsoft.com/office/officeart/2005/8/layout/default"/>
    <dgm:cxn modelId="{871C48EC-2C85-274A-A45A-CF4BB3DF05AA}" type="presParOf" srcId="{67DE7ED2-17AF-A843-99CA-5F81CA067D15}" destId="{1CE3D5B6-9AAE-BE47-AE1B-C52697A370A0}" srcOrd="2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31218-DC0A-47A0-A0BC-9BDE020CE805}">
      <dsp:nvSpPr>
        <dsp:cNvPr id="0" name=""/>
        <dsp:cNvSpPr/>
      </dsp:nvSpPr>
      <dsp:spPr>
        <a:xfrm>
          <a:off x="0" y="466"/>
          <a:ext cx="5831833" cy="10925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EEF0B-3C42-4EDE-BB78-E0009B44CB8E}">
      <dsp:nvSpPr>
        <dsp:cNvPr id="0" name=""/>
        <dsp:cNvSpPr/>
      </dsp:nvSpPr>
      <dsp:spPr>
        <a:xfrm>
          <a:off x="330500" y="246293"/>
          <a:ext cx="600909" cy="600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63660-09F4-4280-9830-B5B2D68BBE3C}">
      <dsp:nvSpPr>
        <dsp:cNvPr id="0" name=""/>
        <dsp:cNvSpPr/>
      </dsp:nvSpPr>
      <dsp:spPr>
        <a:xfrm>
          <a:off x="1261910" y="466"/>
          <a:ext cx="4569922" cy="109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30" tIns="115630" rIns="115630" bIns="115630" numCol="1" spcCol="1270" anchor="ctr" anchorCtr="0">
          <a:noAutofit/>
        </a:bodyPr>
        <a:lstStyle/>
        <a:p>
          <a:pPr marL="0" lvl="0" indent="0" algn="l" defTabSz="800100">
            <a:lnSpc>
              <a:spcPct val="100000"/>
            </a:lnSpc>
            <a:spcBef>
              <a:spcPct val="0"/>
            </a:spcBef>
            <a:spcAft>
              <a:spcPct val="35000"/>
            </a:spcAft>
            <a:buNone/>
          </a:pPr>
          <a:r>
            <a:rPr lang="en-US" sz="1800" b="1" kern="1200"/>
            <a:t>We’re in the solutions business</a:t>
          </a:r>
          <a:r>
            <a:rPr lang="en-US" sz="1800" kern="1200"/>
            <a:t>.  We solve problems and help others accomplish goals and achieve their dreams.</a:t>
          </a:r>
        </a:p>
      </dsp:txBody>
      <dsp:txXfrm>
        <a:off x="1261910" y="466"/>
        <a:ext cx="4569922" cy="1092563"/>
      </dsp:txXfrm>
    </dsp:sp>
    <dsp:sp modelId="{ACF71913-76FD-4A4F-BB6C-E1CBE791E002}">
      <dsp:nvSpPr>
        <dsp:cNvPr id="0" name=""/>
        <dsp:cNvSpPr/>
      </dsp:nvSpPr>
      <dsp:spPr>
        <a:xfrm>
          <a:off x="0" y="1366171"/>
          <a:ext cx="5831833" cy="10925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B06FA-7591-4261-AB22-F8471AA02D85}">
      <dsp:nvSpPr>
        <dsp:cNvPr id="0" name=""/>
        <dsp:cNvSpPr/>
      </dsp:nvSpPr>
      <dsp:spPr>
        <a:xfrm>
          <a:off x="330500" y="1611998"/>
          <a:ext cx="600909" cy="600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2F97A-944D-4BB6-8D63-87681C9F399E}">
      <dsp:nvSpPr>
        <dsp:cNvPr id="0" name=""/>
        <dsp:cNvSpPr/>
      </dsp:nvSpPr>
      <dsp:spPr>
        <a:xfrm>
          <a:off x="1261910" y="1366171"/>
          <a:ext cx="4569922" cy="109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30" tIns="115630" rIns="115630" bIns="115630" numCol="1" spcCol="1270" anchor="ctr" anchorCtr="0">
          <a:noAutofit/>
        </a:bodyPr>
        <a:lstStyle/>
        <a:p>
          <a:pPr marL="0" lvl="0" indent="0" algn="l" defTabSz="800100">
            <a:lnSpc>
              <a:spcPct val="100000"/>
            </a:lnSpc>
            <a:spcBef>
              <a:spcPct val="0"/>
            </a:spcBef>
            <a:spcAft>
              <a:spcPct val="35000"/>
            </a:spcAft>
            <a:buNone/>
          </a:pPr>
          <a:r>
            <a:rPr lang="en-US" sz="1800" b="1" kern="1200"/>
            <a:t>We sell access to our fans</a:t>
          </a:r>
          <a:r>
            <a:rPr lang="en-US" sz="1800" kern="1200"/>
            <a:t>.  Our content team attracts audiences; we charge for access to engage with them.  Our fans are our product.</a:t>
          </a:r>
        </a:p>
      </dsp:txBody>
      <dsp:txXfrm>
        <a:off x="1261910" y="1366171"/>
        <a:ext cx="4569922" cy="1092563"/>
      </dsp:txXfrm>
    </dsp:sp>
    <dsp:sp modelId="{C8C723E9-92D7-4B8F-A8D2-F4F862DE578D}">
      <dsp:nvSpPr>
        <dsp:cNvPr id="0" name=""/>
        <dsp:cNvSpPr/>
      </dsp:nvSpPr>
      <dsp:spPr>
        <a:xfrm>
          <a:off x="0" y="2731875"/>
          <a:ext cx="5831833" cy="10925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E6BB3-99F1-4BCD-BA17-F5DF5AA2EDF8}">
      <dsp:nvSpPr>
        <dsp:cNvPr id="0" name=""/>
        <dsp:cNvSpPr/>
      </dsp:nvSpPr>
      <dsp:spPr>
        <a:xfrm>
          <a:off x="330500" y="2977702"/>
          <a:ext cx="600909" cy="600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ED6725-543D-4949-9CE9-3007C516A199}">
      <dsp:nvSpPr>
        <dsp:cNvPr id="0" name=""/>
        <dsp:cNvSpPr/>
      </dsp:nvSpPr>
      <dsp:spPr>
        <a:xfrm>
          <a:off x="1261910" y="2731875"/>
          <a:ext cx="4569922" cy="109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30" tIns="115630" rIns="115630" bIns="115630" numCol="1" spcCol="1270" anchor="ctr" anchorCtr="0">
          <a:noAutofit/>
        </a:bodyPr>
        <a:lstStyle/>
        <a:p>
          <a:pPr marL="0" lvl="0" indent="0" algn="l" defTabSz="800100">
            <a:lnSpc>
              <a:spcPct val="100000"/>
            </a:lnSpc>
            <a:spcBef>
              <a:spcPct val="0"/>
            </a:spcBef>
            <a:spcAft>
              <a:spcPct val="35000"/>
            </a:spcAft>
            <a:buNone/>
          </a:pPr>
          <a:r>
            <a:rPr lang="en-US" sz="1800" b="1" kern="1200"/>
            <a:t>Who are our customers? </a:t>
          </a:r>
          <a:r>
            <a:rPr lang="en-US" sz="1800" kern="1200"/>
            <a:t>If viewers and listeners are our product, our customers are the organizations that pay us for access.</a:t>
          </a:r>
        </a:p>
      </dsp:txBody>
      <dsp:txXfrm>
        <a:off x="1261910" y="2731875"/>
        <a:ext cx="4569922" cy="1092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1B829-CCF0-AE4D-9E35-85D274D152C2}">
      <dsp:nvSpPr>
        <dsp:cNvPr id="0" name=""/>
        <dsp:cNvSpPr/>
      </dsp:nvSpPr>
      <dsp:spPr>
        <a:xfrm>
          <a:off x="632119" y="1931"/>
          <a:ext cx="1749641" cy="10497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Empathy</a:t>
          </a:r>
        </a:p>
      </dsp:txBody>
      <dsp:txXfrm>
        <a:off x="632119" y="1931"/>
        <a:ext cx="1749641" cy="1049784"/>
      </dsp:txXfrm>
    </dsp:sp>
    <dsp:sp modelId="{9F884511-C715-834D-AAE8-B3D4133CF348}">
      <dsp:nvSpPr>
        <dsp:cNvPr id="0" name=""/>
        <dsp:cNvSpPr/>
      </dsp:nvSpPr>
      <dsp:spPr>
        <a:xfrm>
          <a:off x="2556725" y="1931"/>
          <a:ext cx="1749641" cy="1049784"/>
        </a:xfrm>
        <a:prstGeom prst="rect">
          <a:avLst/>
        </a:prstGeom>
        <a:solidFill>
          <a:schemeClr val="accent5">
            <a:hueOff val="2026071"/>
            <a:satOff val="-3612"/>
            <a:lumOff val="-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Listening</a:t>
          </a:r>
        </a:p>
      </dsp:txBody>
      <dsp:txXfrm>
        <a:off x="2556725" y="1931"/>
        <a:ext cx="1749641" cy="1049784"/>
      </dsp:txXfrm>
    </dsp:sp>
    <dsp:sp modelId="{304B5084-5735-5A41-A735-AFCE8C213C13}">
      <dsp:nvSpPr>
        <dsp:cNvPr id="0" name=""/>
        <dsp:cNvSpPr/>
      </dsp:nvSpPr>
      <dsp:spPr>
        <a:xfrm>
          <a:off x="4481330" y="1931"/>
          <a:ext cx="1749641" cy="1049784"/>
        </a:xfrm>
        <a:prstGeom prst="rect">
          <a:avLst/>
        </a:prstGeom>
        <a:solidFill>
          <a:schemeClr val="accent5">
            <a:hueOff val="4052143"/>
            <a:satOff val="-7224"/>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Curiosity</a:t>
          </a:r>
        </a:p>
      </dsp:txBody>
      <dsp:txXfrm>
        <a:off x="4481330" y="1931"/>
        <a:ext cx="1749641" cy="1049784"/>
      </dsp:txXfrm>
    </dsp:sp>
    <dsp:sp modelId="{5E5AB890-613D-2A4F-847C-2845025CC3E2}">
      <dsp:nvSpPr>
        <dsp:cNvPr id="0" name=""/>
        <dsp:cNvSpPr/>
      </dsp:nvSpPr>
      <dsp:spPr>
        <a:xfrm>
          <a:off x="6405935" y="1931"/>
          <a:ext cx="1749641" cy="1049784"/>
        </a:xfrm>
        <a:prstGeom prst="rect">
          <a:avLst/>
        </a:prstGeom>
        <a:solidFill>
          <a:schemeClr val="accent5">
            <a:hueOff val="6078214"/>
            <a:satOff val="-10837"/>
            <a:lumOff val="-2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Competitiveness</a:t>
          </a:r>
        </a:p>
      </dsp:txBody>
      <dsp:txXfrm>
        <a:off x="6405935" y="1931"/>
        <a:ext cx="1749641" cy="1049784"/>
      </dsp:txXfrm>
    </dsp:sp>
    <dsp:sp modelId="{3A08C385-B4C7-6641-84C8-6D1229AD029C}">
      <dsp:nvSpPr>
        <dsp:cNvPr id="0" name=""/>
        <dsp:cNvSpPr/>
      </dsp:nvSpPr>
      <dsp:spPr>
        <a:xfrm>
          <a:off x="8330540" y="1931"/>
          <a:ext cx="1749641" cy="1049784"/>
        </a:xfrm>
        <a:prstGeom prst="rect">
          <a:avLst/>
        </a:prstGeom>
        <a:solidFill>
          <a:schemeClr val="accent5">
            <a:hueOff val="8104286"/>
            <a:satOff val="-14449"/>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Business Smart</a:t>
          </a:r>
        </a:p>
      </dsp:txBody>
      <dsp:txXfrm>
        <a:off x="8330540" y="1931"/>
        <a:ext cx="1749641" cy="1049784"/>
      </dsp:txXfrm>
    </dsp:sp>
    <dsp:sp modelId="{64B5D684-C289-DD4C-9A97-F97FDDC45DA1}">
      <dsp:nvSpPr>
        <dsp:cNvPr id="0" name=""/>
        <dsp:cNvSpPr/>
      </dsp:nvSpPr>
      <dsp:spPr>
        <a:xfrm>
          <a:off x="632119" y="1226680"/>
          <a:ext cx="1749641" cy="1049784"/>
        </a:xfrm>
        <a:prstGeom prst="rect">
          <a:avLst/>
        </a:prstGeom>
        <a:solidFill>
          <a:schemeClr val="accent5">
            <a:hueOff val="10130357"/>
            <a:satOff val="-18061"/>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Prepared</a:t>
          </a:r>
        </a:p>
      </dsp:txBody>
      <dsp:txXfrm>
        <a:off x="632119" y="1226680"/>
        <a:ext cx="1749641" cy="1049784"/>
      </dsp:txXfrm>
    </dsp:sp>
    <dsp:sp modelId="{25C65A06-D8E5-0D45-A75C-8A34BA5E669E}">
      <dsp:nvSpPr>
        <dsp:cNvPr id="0" name=""/>
        <dsp:cNvSpPr/>
      </dsp:nvSpPr>
      <dsp:spPr>
        <a:xfrm>
          <a:off x="2556725" y="1226680"/>
          <a:ext cx="1749641" cy="1049784"/>
        </a:xfrm>
        <a:prstGeom prst="rect">
          <a:avLst/>
        </a:prstGeom>
        <a:solidFill>
          <a:schemeClr val="accent5">
            <a:hueOff val="12156429"/>
            <a:satOff val="-21673"/>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Optimistic</a:t>
          </a:r>
        </a:p>
      </dsp:txBody>
      <dsp:txXfrm>
        <a:off x="2556725" y="1226680"/>
        <a:ext cx="1749641" cy="1049784"/>
      </dsp:txXfrm>
    </dsp:sp>
    <dsp:sp modelId="{6C7C3D05-F153-7F48-A457-4C6E6431E221}">
      <dsp:nvSpPr>
        <dsp:cNvPr id="0" name=""/>
        <dsp:cNvSpPr/>
      </dsp:nvSpPr>
      <dsp:spPr>
        <a:xfrm>
          <a:off x="4481330" y="1226680"/>
          <a:ext cx="1749641" cy="1049784"/>
        </a:xfrm>
        <a:prstGeom prst="rect">
          <a:avLst/>
        </a:prstGeom>
        <a:solidFill>
          <a:schemeClr val="accent5">
            <a:hueOff val="14182499"/>
            <a:satOff val="-25285"/>
            <a:lumOff val="-6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Problem Solver</a:t>
          </a:r>
        </a:p>
      </dsp:txBody>
      <dsp:txXfrm>
        <a:off x="4481330" y="1226680"/>
        <a:ext cx="1749641" cy="1049784"/>
      </dsp:txXfrm>
    </dsp:sp>
    <dsp:sp modelId="{0B27254D-7FCA-8D4C-B340-ED620BC3F06C}">
      <dsp:nvSpPr>
        <dsp:cNvPr id="0" name=""/>
        <dsp:cNvSpPr/>
      </dsp:nvSpPr>
      <dsp:spPr>
        <a:xfrm>
          <a:off x="6405935" y="1226680"/>
          <a:ext cx="1749641" cy="1049784"/>
        </a:xfrm>
        <a:prstGeom prst="rect">
          <a:avLst/>
        </a:prstGeom>
        <a:solidFill>
          <a:schemeClr val="accent5">
            <a:hueOff val="16208571"/>
            <a:satOff val="-28898"/>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Honest/Ethical</a:t>
          </a:r>
        </a:p>
      </dsp:txBody>
      <dsp:txXfrm>
        <a:off x="6405935" y="1226680"/>
        <a:ext cx="1749641" cy="1049784"/>
      </dsp:txXfrm>
    </dsp:sp>
    <dsp:sp modelId="{50123249-EF66-2046-88F3-F4D227004E6D}">
      <dsp:nvSpPr>
        <dsp:cNvPr id="0" name=""/>
        <dsp:cNvSpPr/>
      </dsp:nvSpPr>
      <dsp:spPr>
        <a:xfrm>
          <a:off x="8330540" y="1226680"/>
          <a:ext cx="1749641" cy="1049784"/>
        </a:xfrm>
        <a:prstGeom prst="rect">
          <a:avLst/>
        </a:prstGeom>
        <a:solidFill>
          <a:schemeClr val="accent5">
            <a:hueOff val="18234642"/>
            <a:satOff val="-32510"/>
            <a:lumOff val="-8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Patient</a:t>
          </a:r>
        </a:p>
      </dsp:txBody>
      <dsp:txXfrm>
        <a:off x="8330540" y="1226680"/>
        <a:ext cx="1749641" cy="1049784"/>
      </dsp:txXfrm>
    </dsp:sp>
    <dsp:sp modelId="{1CE3D5B6-9AAE-BE47-AE1B-C52697A370A0}">
      <dsp:nvSpPr>
        <dsp:cNvPr id="0" name=""/>
        <dsp:cNvSpPr/>
      </dsp:nvSpPr>
      <dsp:spPr>
        <a:xfrm>
          <a:off x="4481330" y="2451429"/>
          <a:ext cx="1749641" cy="1049784"/>
        </a:xfrm>
        <a:prstGeom prst="rect">
          <a:avLst/>
        </a:prstGeom>
        <a:solidFill>
          <a:schemeClr val="accent5">
            <a:hueOff val="20260714"/>
            <a:satOff val="-36122"/>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Persistent</a:t>
          </a:r>
        </a:p>
      </dsp:txBody>
      <dsp:txXfrm>
        <a:off x="4481330" y="2451429"/>
        <a:ext cx="1749641" cy="1049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16A35-7D3D-E347-BC62-4A357DBBF60A}" type="datetimeFigureOut">
              <a:rPr lang="en-US" smtClean="0"/>
              <a:t>4/18/24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F9C1B-E994-5544-B8FE-E10F85702D52}" type="slidenum">
              <a:rPr lang="en-US" smtClean="0"/>
              <a:t>‹#›</a:t>
            </a:fld>
            <a:endParaRPr lang="en-US"/>
          </a:p>
        </p:txBody>
      </p:sp>
    </p:spTree>
    <p:extLst>
      <p:ext uri="{BB962C8B-B14F-4D97-AF65-F5344CB8AC3E}">
        <p14:creationId xmlns:p14="http://schemas.microsoft.com/office/powerpoint/2010/main" val="238349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F9C1B-E994-5544-B8FE-E10F85702D52}" type="slidenum">
              <a:rPr lang="en-US" smtClean="0"/>
              <a:t>12</a:t>
            </a:fld>
            <a:endParaRPr lang="en-US"/>
          </a:p>
        </p:txBody>
      </p:sp>
    </p:spTree>
    <p:extLst>
      <p:ext uri="{BB962C8B-B14F-4D97-AF65-F5344CB8AC3E}">
        <p14:creationId xmlns:p14="http://schemas.microsoft.com/office/powerpoint/2010/main" val="10109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F9C1B-E994-5544-B8FE-E10F85702D52}" type="slidenum">
              <a:rPr lang="en-US" smtClean="0"/>
              <a:t>19</a:t>
            </a:fld>
            <a:endParaRPr lang="en-US"/>
          </a:p>
        </p:txBody>
      </p:sp>
    </p:spTree>
    <p:extLst>
      <p:ext uri="{BB962C8B-B14F-4D97-AF65-F5344CB8AC3E}">
        <p14:creationId xmlns:p14="http://schemas.microsoft.com/office/powerpoint/2010/main" val="173009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120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9558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103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4/18/24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2383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368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92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3917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944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5842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1170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4/18/24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9407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4/18/24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728628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wexlcoaching" TargetMode="External"/><Relationship Id="rId2" Type="http://schemas.openxmlformats.org/officeDocument/2006/relationships/hyperlink" Target="http://www.wexl.net/" TargetMode="Externa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hyperlink" Target="https://www.linkedin.com/in/wexprofi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fGtw2C95M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reeform: Shape 1056">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66"/>
            <a:ext cx="8831898" cy="6915241"/>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352617 w 4584879"/>
              <a:gd name="connsiteY2" fmla="*/ 6863976 h 6863976"/>
              <a:gd name="connsiteX3" fmla="*/ 0 w 4584879"/>
              <a:gd name="connsiteY3" fmla="*/ 6863976 h 6863976"/>
              <a:gd name="connsiteX4" fmla="*/ 0 w 4584879"/>
              <a:gd name="connsiteY4" fmla="*/ 0 h 6863976"/>
              <a:gd name="connsiteX0" fmla="*/ 0 w 4388125"/>
              <a:gd name="connsiteY0" fmla="*/ 0 h 6863976"/>
              <a:gd name="connsiteX1" fmla="*/ 4388125 w 4388125"/>
              <a:gd name="connsiteY1" fmla="*/ 0 h 6863976"/>
              <a:gd name="connsiteX2" fmla="*/ 3352617 w 4388125"/>
              <a:gd name="connsiteY2" fmla="*/ 6863976 h 6863976"/>
              <a:gd name="connsiteX3" fmla="*/ 0 w 4388125"/>
              <a:gd name="connsiteY3" fmla="*/ 6863976 h 6863976"/>
              <a:gd name="connsiteX4" fmla="*/ 0 w 4388125"/>
              <a:gd name="connsiteY4" fmla="*/ 0 h 6863976"/>
              <a:gd name="connsiteX0" fmla="*/ 0 w 4175838"/>
              <a:gd name="connsiteY0" fmla="*/ 0 h 6863976"/>
              <a:gd name="connsiteX1" fmla="*/ 4175838 w 4175838"/>
              <a:gd name="connsiteY1" fmla="*/ 0 h 6863976"/>
              <a:gd name="connsiteX2" fmla="*/ 3352617 w 4175838"/>
              <a:gd name="connsiteY2" fmla="*/ 6863976 h 6863976"/>
              <a:gd name="connsiteX3" fmla="*/ 0 w 4175838"/>
              <a:gd name="connsiteY3" fmla="*/ 6863976 h 6863976"/>
              <a:gd name="connsiteX4" fmla="*/ 0 w 4175838"/>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838" h="6863976">
                <a:moveTo>
                  <a:pt x="0" y="0"/>
                </a:moveTo>
                <a:lnTo>
                  <a:pt x="4175838" y="0"/>
                </a:lnTo>
                <a:lnTo>
                  <a:pt x="3352617" y="6863976"/>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D2DC90-D522-21B3-7C5C-6440BB196AFD}"/>
              </a:ext>
            </a:extLst>
          </p:cNvPr>
          <p:cNvSpPr>
            <a:spLocks noGrp="1"/>
          </p:cNvSpPr>
          <p:nvPr>
            <p:ph type="ctrTitle"/>
          </p:nvPr>
        </p:nvSpPr>
        <p:spPr>
          <a:xfrm>
            <a:off x="1104900" y="921432"/>
            <a:ext cx="6468558" cy="3452289"/>
          </a:xfrm>
        </p:spPr>
        <p:txBody>
          <a:bodyPr>
            <a:normAutofit/>
          </a:bodyPr>
          <a:lstStyle/>
          <a:p>
            <a:pPr algn="l"/>
            <a:r>
              <a:rPr lang="en-US" b="1" i="0">
                <a:latin typeface="Abadi" panose="020B0604020104020204" pitchFamily="34" charset="0"/>
              </a:rPr>
              <a:t>BREAKTHROUGH SALES </a:t>
            </a:r>
            <a:br>
              <a:rPr lang="en-US" b="1" i="0">
                <a:latin typeface="Abadi" panose="020B0604020104020204" pitchFamily="34" charset="0"/>
              </a:rPr>
            </a:br>
            <a:r>
              <a:rPr lang="en-US" b="1" i="0">
                <a:latin typeface="Abadi" panose="020B0604020104020204" pitchFamily="34" charset="0"/>
              </a:rPr>
              <a:t>SUCCESS</a:t>
            </a:r>
          </a:p>
        </p:txBody>
      </p:sp>
      <p:sp>
        <p:nvSpPr>
          <p:cNvPr id="3" name="Subtitle 2">
            <a:extLst>
              <a:ext uri="{FF2B5EF4-FFF2-40B4-BE49-F238E27FC236}">
                <a16:creationId xmlns:a16="http://schemas.microsoft.com/office/drawing/2014/main" id="{A61C0D56-6379-CF4E-B501-E9EFBBFD134D}"/>
              </a:ext>
            </a:extLst>
          </p:cNvPr>
          <p:cNvSpPr>
            <a:spLocks noGrp="1"/>
          </p:cNvSpPr>
          <p:nvPr>
            <p:ph type="subTitle" idx="1"/>
          </p:nvPr>
        </p:nvSpPr>
        <p:spPr>
          <a:xfrm>
            <a:off x="1104900" y="4791018"/>
            <a:ext cx="5755838" cy="996532"/>
          </a:xfrm>
        </p:spPr>
        <p:txBody>
          <a:bodyPr>
            <a:normAutofit/>
          </a:bodyPr>
          <a:lstStyle/>
          <a:p>
            <a:pPr algn="l">
              <a:lnSpc>
                <a:spcPct val="110000"/>
              </a:lnSpc>
            </a:pPr>
            <a:r>
              <a:rPr lang="en-US" sz="1500" i="1" dirty="0"/>
              <a:t>“DIFFERENTIATE OR DIE”</a:t>
            </a:r>
          </a:p>
          <a:p>
            <a:pPr algn="l">
              <a:lnSpc>
                <a:spcPct val="110000"/>
              </a:lnSpc>
            </a:pPr>
            <a:r>
              <a:rPr lang="en-US" sz="1500" i="1" dirty="0"/>
              <a:t>BUILDING A WINNING PERSONAL SALES CULTURE</a:t>
            </a:r>
          </a:p>
        </p:txBody>
      </p:sp>
      <p:cxnSp>
        <p:nvCxnSpPr>
          <p:cNvPr id="1059" name="Straight Connector 1058">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15263" y="0"/>
            <a:ext cx="214342" cy="685501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font, logo, graphics&#10;&#10;Description automatically generated">
            <a:extLst>
              <a:ext uri="{FF2B5EF4-FFF2-40B4-BE49-F238E27FC236}">
                <a16:creationId xmlns:a16="http://schemas.microsoft.com/office/drawing/2014/main" id="{391164A3-A387-2017-3F47-97EB924D4EE7}"/>
              </a:ext>
            </a:extLst>
          </p:cNvPr>
          <p:cNvPicPr>
            <a:picLocks noChangeAspect="1"/>
          </p:cNvPicPr>
          <p:nvPr/>
        </p:nvPicPr>
        <p:blipFill rotWithShape="1">
          <a:blip r:embed="rId2"/>
          <a:srcRect l="15784" r="25607" b="3"/>
          <a:stretch/>
        </p:blipFill>
        <p:spPr>
          <a:xfrm>
            <a:off x="8678358" y="2011613"/>
            <a:ext cx="2980242" cy="2834774"/>
          </a:xfrm>
          <a:prstGeom prst="rect">
            <a:avLst/>
          </a:prstGeom>
        </p:spPr>
      </p:pic>
    </p:spTree>
    <p:extLst>
      <p:ext uri="{BB962C8B-B14F-4D97-AF65-F5344CB8AC3E}">
        <p14:creationId xmlns:p14="http://schemas.microsoft.com/office/powerpoint/2010/main" val="5201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4F1AB-87AD-9710-98BF-5362E6E2F221}"/>
              </a:ext>
            </a:extLst>
          </p:cNvPr>
          <p:cNvSpPr>
            <a:spLocks noGrp="1"/>
          </p:cNvSpPr>
          <p:nvPr>
            <p:ph type="title"/>
          </p:nvPr>
        </p:nvSpPr>
        <p:spPr>
          <a:xfrm>
            <a:off x="1129553" y="511309"/>
            <a:ext cx="9577116" cy="1221957"/>
          </a:xfrm>
        </p:spPr>
        <p:txBody>
          <a:bodyPr anchor="ctr">
            <a:normAutofit/>
          </a:bodyPr>
          <a:lstStyle/>
          <a:p>
            <a:r>
              <a:rPr lang="en-US" i="0" dirty="0">
                <a:latin typeface="Abadi" panose="020B0604020104020204" pitchFamily="34" charset="0"/>
              </a:rPr>
              <a:t>THE WORDS WE CHOOSE</a:t>
            </a:r>
          </a:p>
        </p:txBody>
      </p:sp>
      <p:cxnSp>
        <p:nvCxnSpPr>
          <p:cNvPr id="13" name="Straight Connector 12">
            <a:extLst>
              <a:ext uri="{FF2B5EF4-FFF2-40B4-BE49-F238E27FC236}">
                <a16:creationId xmlns:a16="http://schemas.microsoft.com/office/drawing/2014/main" id="{7971A1EC-5980-40B2-973F-0D3D6630DB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049A56-C4C2-4C0F-9F4F-D0E34391D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A15CC4-BBE0-9BB9-8B6A-3CC7DB86BCA0}"/>
              </a:ext>
            </a:extLst>
          </p:cNvPr>
          <p:cNvSpPr>
            <a:spLocks noGrp="1"/>
          </p:cNvSpPr>
          <p:nvPr>
            <p:ph idx="1"/>
          </p:nvPr>
        </p:nvSpPr>
        <p:spPr>
          <a:xfrm>
            <a:off x="1129553" y="2420471"/>
            <a:ext cx="5479065" cy="3884410"/>
          </a:xfrm>
        </p:spPr>
        <p:txBody>
          <a:bodyPr anchor="ctr">
            <a:normAutofit lnSpcReduction="10000"/>
          </a:bodyPr>
          <a:lstStyle/>
          <a:p>
            <a:r>
              <a:rPr lang="en-US" dirty="0">
                <a:latin typeface="Abadi" panose="020B0604020104020204" pitchFamily="34" charset="0"/>
              </a:rPr>
              <a:t>“Close”</a:t>
            </a:r>
          </a:p>
          <a:p>
            <a:r>
              <a:rPr lang="en-US" dirty="0">
                <a:latin typeface="Abadi" panose="020B0604020104020204" pitchFamily="34" charset="0"/>
              </a:rPr>
              <a:t>“Pitch”</a:t>
            </a:r>
          </a:p>
          <a:p>
            <a:r>
              <a:rPr lang="en-US" dirty="0">
                <a:latin typeface="Abadi" panose="020B0604020104020204" pitchFamily="34" charset="0"/>
              </a:rPr>
              <a:t>“Package”</a:t>
            </a:r>
          </a:p>
          <a:p>
            <a:r>
              <a:rPr lang="en-US" dirty="0">
                <a:latin typeface="Abadi" panose="020B0604020104020204" pitchFamily="34" charset="0"/>
              </a:rPr>
              <a:t>“Open”</a:t>
            </a:r>
          </a:p>
          <a:p>
            <a:r>
              <a:rPr lang="en-US" dirty="0">
                <a:latin typeface="Abadi" panose="020B0604020104020204" pitchFamily="34" charset="0"/>
              </a:rPr>
              <a:t>”Campaign”</a:t>
            </a:r>
          </a:p>
          <a:p>
            <a:r>
              <a:rPr lang="en-US" dirty="0">
                <a:latin typeface="Abadi" panose="020B0604020104020204" pitchFamily="34" charset="0"/>
              </a:rPr>
              <a:t>“Investment”</a:t>
            </a:r>
          </a:p>
          <a:p>
            <a:r>
              <a:rPr lang="en-US" dirty="0">
                <a:latin typeface="Abadi" panose="020B0604020104020204" pitchFamily="34" charset="0"/>
              </a:rPr>
              <a:t>“Delivery”</a:t>
            </a:r>
          </a:p>
          <a:p>
            <a:r>
              <a:rPr lang="en-US" dirty="0">
                <a:latin typeface="Abadi" panose="020B0604020104020204" pitchFamily="34" charset="0"/>
              </a:rPr>
              <a:t>“Marketing”</a:t>
            </a:r>
          </a:p>
          <a:p>
            <a:pPr marL="0" indent="0">
              <a:buNone/>
            </a:pPr>
            <a:endParaRPr lang="en-US" dirty="0"/>
          </a:p>
        </p:txBody>
      </p:sp>
      <p:pic>
        <p:nvPicPr>
          <p:cNvPr id="5" name="Picture 4" descr="One open lit box with other closed dark boxes">
            <a:extLst>
              <a:ext uri="{FF2B5EF4-FFF2-40B4-BE49-F238E27FC236}">
                <a16:creationId xmlns:a16="http://schemas.microsoft.com/office/drawing/2014/main" id="{5BA9BAB1-806D-E936-E1F1-1F0E1C0846C9}"/>
              </a:ext>
            </a:extLst>
          </p:cNvPr>
          <p:cNvPicPr>
            <a:picLocks noChangeAspect="1"/>
          </p:cNvPicPr>
          <p:nvPr/>
        </p:nvPicPr>
        <p:blipFill rotWithShape="1">
          <a:blip r:embed="rId2"/>
          <a:srcRect l="19723" r="3682" b="2"/>
          <a:stretch/>
        </p:blipFill>
        <p:spPr>
          <a:xfrm>
            <a:off x="7225552" y="1995117"/>
            <a:ext cx="4966447" cy="4862884"/>
          </a:xfrm>
          <a:prstGeom prst="rect">
            <a:avLst/>
          </a:prstGeom>
        </p:spPr>
      </p:pic>
      <p:cxnSp>
        <p:nvCxnSpPr>
          <p:cNvPr id="19" name="Straight Connector 18">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WEXL Coaching and Development, LLC">
            <a:extLst>
              <a:ext uri="{FF2B5EF4-FFF2-40B4-BE49-F238E27FC236}">
                <a16:creationId xmlns:a16="http://schemas.microsoft.com/office/drawing/2014/main" id="{5AF3FCE5-A16C-B8F1-8E92-8DA2EBCE4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9" y="5136386"/>
            <a:ext cx="3809999" cy="1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0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1FBE127-D2A6-4FA3-A6B9-B8FD1DE4B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CC9AB-6F5D-E5C8-C103-F8C5069B8853}"/>
              </a:ext>
            </a:extLst>
          </p:cNvPr>
          <p:cNvSpPr>
            <a:spLocks noGrp="1"/>
          </p:cNvSpPr>
          <p:nvPr>
            <p:ph type="title"/>
          </p:nvPr>
        </p:nvSpPr>
        <p:spPr>
          <a:xfrm>
            <a:off x="6757988" y="533400"/>
            <a:ext cx="4496228" cy="1690687"/>
          </a:xfrm>
        </p:spPr>
        <p:txBody>
          <a:bodyPr>
            <a:normAutofit fontScale="90000"/>
          </a:bodyPr>
          <a:lstStyle/>
          <a:p>
            <a:r>
              <a:rPr lang="en-US" b="1" i="0" dirty="0">
                <a:latin typeface="Abadi" panose="020B0604020104020204" pitchFamily="34" charset="0"/>
              </a:rPr>
              <a:t>ASKING BETTER QUESTIONS TO UNLOCK PARTNER NEEDS</a:t>
            </a:r>
          </a:p>
        </p:txBody>
      </p:sp>
      <p:cxnSp>
        <p:nvCxnSpPr>
          <p:cNvPr id="32" name="Straight Connector 31">
            <a:extLst>
              <a:ext uri="{FF2B5EF4-FFF2-40B4-BE49-F238E27FC236}">
                <a16:creationId xmlns:a16="http://schemas.microsoft.com/office/drawing/2014/main" id="{DDD9C044-4B08-47CC-852C-B22B09675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948518" cy="13245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33687E-2F83-4E90-B11A-4B998C154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92DBC3-1A72-41ED-8432-D0D64FD63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743200"/>
            <a:ext cx="4477872" cy="4114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7" name="Graphic 26" descr="Help">
            <a:extLst>
              <a:ext uri="{FF2B5EF4-FFF2-40B4-BE49-F238E27FC236}">
                <a16:creationId xmlns:a16="http://schemas.microsoft.com/office/drawing/2014/main" id="{C4EB6E0D-F058-0ED2-F1A4-2B063DA56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647699"/>
            <a:ext cx="5562600" cy="5562600"/>
          </a:xfrm>
          <a:prstGeom prst="rect">
            <a:avLst/>
          </a:prstGeom>
        </p:spPr>
      </p:pic>
      <p:sp>
        <p:nvSpPr>
          <p:cNvPr id="3" name="Content Placeholder 2">
            <a:extLst>
              <a:ext uri="{FF2B5EF4-FFF2-40B4-BE49-F238E27FC236}">
                <a16:creationId xmlns:a16="http://schemas.microsoft.com/office/drawing/2014/main" id="{9A141925-A381-EE4C-968B-F3E00BCB1944}"/>
              </a:ext>
            </a:extLst>
          </p:cNvPr>
          <p:cNvSpPr>
            <a:spLocks noGrp="1"/>
          </p:cNvSpPr>
          <p:nvPr>
            <p:ph idx="1"/>
          </p:nvPr>
        </p:nvSpPr>
        <p:spPr>
          <a:xfrm>
            <a:off x="6681789" y="2290762"/>
            <a:ext cx="4572428" cy="4033837"/>
          </a:xfrm>
        </p:spPr>
        <p:txBody>
          <a:bodyPr anchor="t">
            <a:normAutofit/>
          </a:bodyPr>
          <a:lstStyle/>
          <a:p>
            <a:pPr marL="0" indent="0">
              <a:buNone/>
            </a:pPr>
            <a:endParaRPr lang="en-US" dirty="0">
              <a:latin typeface="Abadi" panose="020B0604020104020204" pitchFamily="34" charset="0"/>
            </a:endParaRPr>
          </a:p>
          <a:p>
            <a:pPr marL="0" indent="0">
              <a:buNone/>
            </a:pPr>
            <a:r>
              <a:rPr lang="en-US" dirty="0">
                <a:latin typeface="Abadi" panose="020B0604020104020204" pitchFamily="34" charset="0"/>
              </a:rPr>
              <a:t>Three types of questions:</a:t>
            </a:r>
          </a:p>
          <a:p>
            <a:pPr marL="0" indent="0">
              <a:buNone/>
            </a:pPr>
            <a:endParaRPr lang="en-US" dirty="0">
              <a:latin typeface="Abadi" panose="020B0604020104020204" pitchFamily="34" charset="0"/>
            </a:endParaRPr>
          </a:p>
          <a:p>
            <a:pPr marL="457200" indent="-457200">
              <a:buAutoNum type="arabicPeriod"/>
            </a:pPr>
            <a:r>
              <a:rPr lang="en-US" dirty="0">
                <a:latin typeface="Abadi" panose="020B0604020104020204" pitchFamily="34" charset="0"/>
              </a:rPr>
              <a:t>“Fact” questions</a:t>
            </a:r>
          </a:p>
          <a:p>
            <a:pPr marL="457200" indent="-457200">
              <a:buAutoNum type="arabicPeriod"/>
            </a:pPr>
            <a:r>
              <a:rPr lang="en-US" dirty="0">
                <a:latin typeface="Abadi" panose="020B0604020104020204" pitchFamily="34" charset="0"/>
              </a:rPr>
              <a:t>“Needs” questions</a:t>
            </a:r>
          </a:p>
          <a:p>
            <a:pPr marL="457200" indent="-457200">
              <a:buAutoNum type="arabicPeriod"/>
            </a:pPr>
            <a:r>
              <a:rPr lang="en-US" dirty="0">
                <a:latin typeface="Abadi" panose="020B0604020104020204" pitchFamily="34" charset="0"/>
              </a:rPr>
              <a:t>“Implication” questions</a:t>
            </a:r>
          </a:p>
        </p:txBody>
      </p:sp>
      <p:cxnSp>
        <p:nvCxnSpPr>
          <p:cNvPr id="38" name="Straight Connector 37">
            <a:extLst>
              <a:ext uri="{FF2B5EF4-FFF2-40B4-BE49-F238E27FC236}">
                <a16:creationId xmlns:a16="http://schemas.microsoft.com/office/drawing/2014/main" id="{99309E4A-5F81-4CAB-B5DB-AB4EB90C71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7" y="2548218"/>
            <a:ext cx="589522" cy="43097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08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21670-0BDE-7496-0D92-15807081A993}"/>
              </a:ext>
            </a:extLst>
          </p:cNvPr>
          <p:cNvSpPr>
            <a:spLocks noGrp="1"/>
          </p:cNvSpPr>
          <p:nvPr>
            <p:ph type="title"/>
          </p:nvPr>
        </p:nvSpPr>
        <p:spPr>
          <a:xfrm>
            <a:off x="5230906" y="533401"/>
            <a:ext cx="6427694" cy="1111254"/>
          </a:xfrm>
        </p:spPr>
        <p:txBody>
          <a:bodyPr>
            <a:noAutofit/>
          </a:bodyPr>
          <a:lstStyle/>
          <a:p>
            <a:pPr algn="r"/>
            <a:r>
              <a:rPr lang="en-US" i="0" dirty="0">
                <a:latin typeface="Abadi" panose="020B0604020104020204" pitchFamily="34" charset="0"/>
              </a:rPr>
              <a:t>FACT-FINDING QUESTIONS</a:t>
            </a:r>
          </a:p>
        </p:txBody>
      </p:sp>
      <p:sp>
        <p:nvSpPr>
          <p:cNvPr id="3" name="Content Placeholder 2">
            <a:extLst>
              <a:ext uri="{FF2B5EF4-FFF2-40B4-BE49-F238E27FC236}">
                <a16:creationId xmlns:a16="http://schemas.microsoft.com/office/drawing/2014/main" id="{9FC7EE4B-5CC5-912C-A007-03BEC6082C60}"/>
              </a:ext>
            </a:extLst>
          </p:cNvPr>
          <p:cNvSpPr>
            <a:spLocks noGrp="1"/>
          </p:cNvSpPr>
          <p:nvPr>
            <p:ph idx="1"/>
          </p:nvPr>
        </p:nvSpPr>
        <p:spPr>
          <a:xfrm>
            <a:off x="5049839" y="1754841"/>
            <a:ext cx="6481170" cy="4569758"/>
          </a:xfrm>
        </p:spPr>
        <p:txBody>
          <a:bodyPr anchor="ctr">
            <a:normAutofit/>
          </a:bodyPr>
          <a:lstStyle/>
          <a:p>
            <a:pPr marL="0" indent="0">
              <a:buNone/>
            </a:pPr>
            <a:r>
              <a:rPr lang="en-US" sz="3200" dirty="0"/>
              <a:t>“Fact-finding” questions lead to discovery of important information. Don’t confuse them with “feel good” questions which lead to comfort and rapport.</a:t>
            </a:r>
          </a:p>
        </p:txBody>
      </p:sp>
      <p:pic>
        <p:nvPicPr>
          <p:cNvPr id="5" name="Picture 4" descr="Magnifying glass and question mark">
            <a:extLst>
              <a:ext uri="{FF2B5EF4-FFF2-40B4-BE49-F238E27FC236}">
                <a16:creationId xmlns:a16="http://schemas.microsoft.com/office/drawing/2014/main" id="{779D519B-C6E6-54A1-2C9A-90B1C905B058}"/>
              </a:ext>
            </a:extLst>
          </p:cNvPr>
          <p:cNvPicPr>
            <a:picLocks noChangeAspect="1"/>
          </p:cNvPicPr>
          <p:nvPr/>
        </p:nvPicPr>
        <p:blipFill rotWithShape="1">
          <a:blip r:embed="rId3"/>
          <a:srcRect l="31115" r="27466"/>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13" name="Straight Connector 12">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2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151BA-AF7C-26CB-4784-A552D81C878C}"/>
              </a:ext>
            </a:extLst>
          </p:cNvPr>
          <p:cNvSpPr>
            <a:spLocks noGrp="1"/>
          </p:cNvSpPr>
          <p:nvPr>
            <p:ph type="title"/>
          </p:nvPr>
        </p:nvSpPr>
        <p:spPr>
          <a:xfrm>
            <a:off x="5230906" y="533401"/>
            <a:ext cx="6427694" cy="1111254"/>
          </a:xfrm>
        </p:spPr>
        <p:txBody>
          <a:bodyPr>
            <a:noAutofit/>
          </a:bodyPr>
          <a:lstStyle/>
          <a:p>
            <a:pPr algn="r"/>
            <a:r>
              <a:rPr lang="en-US" i="0" dirty="0">
                <a:latin typeface="Abadi" panose="020B0604020104020204" pitchFamily="34" charset="0"/>
              </a:rPr>
              <a:t>FACT-FINDING QUESTIONs</a:t>
            </a:r>
          </a:p>
        </p:txBody>
      </p:sp>
      <p:sp>
        <p:nvSpPr>
          <p:cNvPr id="3" name="Content Placeholder 2">
            <a:extLst>
              <a:ext uri="{FF2B5EF4-FFF2-40B4-BE49-F238E27FC236}">
                <a16:creationId xmlns:a16="http://schemas.microsoft.com/office/drawing/2014/main" id="{4D567C02-A0C9-AE17-D76C-9117BD967558}"/>
              </a:ext>
            </a:extLst>
          </p:cNvPr>
          <p:cNvSpPr>
            <a:spLocks noGrp="1"/>
          </p:cNvSpPr>
          <p:nvPr>
            <p:ph idx="1"/>
          </p:nvPr>
        </p:nvSpPr>
        <p:spPr>
          <a:xfrm>
            <a:off x="5049839" y="1754841"/>
            <a:ext cx="6481170" cy="4569758"/>
          </a:xfrm>
        </p:spPr>
        <p:txBody>
          <a:bodyPr anchor="ctr">
            <a:normAutofit/>
          </a:bodyPr>
          <a:lstStyle/>
          <a:p>
            <a:pPr marL="0" indent="0">
              <a:buNone/>
            </a:pPr>
            <a:r>
              <a:rPr lang="en-US" sz="3200" dirty="0"/>
              <a:t>“How is your company ownership structured?”</a:t>
            </a:r>
          </a:p>
          <a:p>
            <a:pPr marL="0" indent="0">
              <a:buNone/>
            </a:pPr>
            <a:r>
              <a:rPr lang="en-US" sz="3200" dirty="0"/>
              <a:t>“Who sets the business goals for your company?”</a:t>
            </a:r>
          </a:p>
          <a:p>
            <a:pPr marL="0" indent="0">
              <a:buNone/>
            </a:pPr>
            <a:r>
              <a:rPr lang="en-US" sz="3200" dirty="0"/>
              <a:t>“What are your professional goals for yourself and for your team this year?”</a:t>
            </a:r>
          </a:p>
          <a:p>
            <a:pPr marL="0" indent="0">
              <a:buNone/>
            </a:pPr>
            <a:r>
              <a:rPr lang="en-US" sz="3200" dirty="0"/>
              <a:t>“How is your performance measured?”</a:t>
            </a:r>
          </a:p>
          <a:p>
            <a:pPr marL="0" indent="0">
              <a:buNone/>
            </a:pPr>
            <a:endParaRPr lang="en-US" sz="3200" dirty="0"/>
          </a:p>
        </p:txBody>
      </p:sp>
      <p:pic>
        <p:nvPicPr>
          <p:cNvPr id="17" name="Picture 4" descr="Light bulb on yellow background with sketched light beams and cord">
            <a:extLst>
              <a:ext uri="{FF2B5EF4-FFF2-40B4-BE49-F238E27FC236}">
                <a16:creationId xmlns:a16="http://schemas.microsoft.com/office/drawing/2014/main" id="{9407DEB1-237D-C073-1C5D-190E95AB8BAA}"/>
              </a:ext>
            </a:extLst>
          </p:cNvPr>
          <p:cNvPicPr>
            <a:picLocks noChangeAspect="1"/>
          </p:cNvPicPr>
          <p:nvPr/>
        </p:nvPicPr>
        <p:blipFill rotWithShape="1">
          <a:blip r:embed="rId2"/>
          <a:srcRect l="49487" r="5228"/>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13" name="Straight Connector 12">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00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A5B74-DEEC-5556-E3C1-A8FB243939FD}"/>
              </a:ext>
            </a:extLst>
          </p:cNvPr>
          <p:cNvSpPr>
            <a:spLocks noGrp="1"/>
          </p:cNvSpPr>
          <p:nvPr>
            <p:ph type="title"/>
          </p:nvPr>
        </p:nvSpPr>
        <p:spPr>
          <a:xfrm>
            <a:off x="1104901" y="467833"/>
            <a:ext cx="7071536" cy="1738421"/>
          </a:xfrm>
        </p:spPr>
        <p:txBody>
          <a:bodyPr>
            <a:normAutofit/>
          </a:bodyPr>
          <a:lstStyle/>
          <a:p>
            <a:r>
              <a:rPr lang="en-US" b="1" i="0" dirty="0">
                <a:latin typeface="Abadi" panose="020B0604020104020204" pitchFamily="34" charset="0"/>
              </a:rPr>
              <a:t>NEED QUESTIONS</a:t>
            </a:r>
          </a:p>
        </p:txBody>
      </p:sp>
      <p:sp>
        <p:nvSpPr>
          <p:cNvPr id="3" name="Content Placeholder 2">
            <a:extLst>
              <a:ext uri="{FF2B5EF4-FFF2-40B4-BE49-F238E27FC236}">
                <a16:creationId xmlns:a16="http://schemas.microsoft.com/office/drawing/2014/main" id="{9DAA9DBF-13AD-F2AA-E9A5-9F6C5986F1A2}"/>
              </a:ext>
            </a:extLst>
          </p:cNvPr>
          <p:cNvSpPr>
            <a:spLocks noGrp="1"/>
          </p:cNvSpPr>
          <p:nvPr>
            <p:ph idx="1"/>
          </p:nvPr>
        </p:nvSpPr>
        <p:spPr>
          <a:xfrm>
            <a:off x="1104900" y="2206255"/>
            <a:ext cx="6571807" cy="4118345"/>
          </a:xfrm>
        </p:spPr>
        <p:txBody>
          <a:bodyPr>
            <a:normAutofit/>
          </a:bodyPr>
          <a:lstStyle/>
          <a:p>
            <a:pPr marL="0" indent="0">
              <a:buNone/>
            </a:pPr>
            <a:r>
              <a:rPr lang="en-US" dirty="0"/>
              <a:t>”Need questions” uncover a key business need or goal.  The answers to these questions will determine what solutions you will recommend to your partner. Be careful not to assume you know the answers to these questions or that the partner’s needs are obvious.  Oftentimes they are not.</a:t>
            </a:r>
          </a:p>
        </p:txBody>
      </p:sp>
      <p:pic>
        <p:nvPicPr>
          <p:cNvPr id="5" name="Picture 4" descr="Magnifying glass and question mark">
            <a:extLst>
              <a:ext uri="{FF2B5EF4-FFF2-40B4-BE49-F238E27FC236}">
                <a16:creationId xmlns:a16="http://schemas.microsoft.com/office/drawing/2014/main" id="{89895426-7C13-B156-CAC2-CBCF93EF6DF6}"/>
              </a:ext>
            </a:extLst>
          </p:cNvPr>
          <p:cNvPicPr>
            <a:picLocks noChangeAspect="1"/>
          </p:cNvPicPr>
          <p:nvPr/>
        </p:nvPicPr>
        <p:blipFill rotWithShape="1">
          <a:blip r:embed="rId2"/>
          <a:srcRect l="33046" r="29398"/>
          <a:stretch/>
        </p:blipFill>
        <p:spPr>
          <a:xfrm>
            <a:off x="7613102" y="10"/>
            <a:ext cx="4578898" cy="6857990"/>
          </a:xfrm>
          <a:custGeom>
            <a:avLst/>
            <a:gdLst/>
            <a:ahLst/>
            <a:cxnLst/>
            <a:rect l="l" t="t" r="r" b="b"/>
            <a:pathLst>
              <a:path w="4578898" h="6844352">
                <a:moveTo>
                  <a:pt x="2085784" y="0"/>
                </a:moveTo>
                <a:lnTo>
                  <a:pt x="4578898" y="0"/>
                </a:lnTo>
                <a:lnTo>
                  <a:pt x="4578898" y="6844352"/>
                </a:lnTo>
                <a:lnTo>
                  <a:pt x="0" y="6844352"/>
                </a:lnTo>
                <a:close/>
              </a:path>
            </a:pathLst>
          </a:custGeom>
        </p:spPr>
      </p:pic>
      <p:cxnSp>
        <p:nvCxnSpPr>
          <p:cNvPr id="13"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31958"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47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E80450-2AB4-F861-D902-0FC1D1D065A2}"/>
              </a:ext>
            </a:extLst>
          </p:cNvPr>
          <p:cNvSpPr>
            <a:spLocks noGrp="1"/>
          </p:cNvSpPr>
          <p:nvPr>
            <p:ph type="title"/>
          </p:nvPr>
        </p:nvSpPr>
        <p:spPr>
          <a:xfrm>
            <a:off x="5230906" y="533401"/>
            <a:ext cx="6427694" cy="1111254"/>
          </a:xfrm>
        </p:spPr>
        <p:txBody>
          <a:bodyPr>
            <a:normAutofit/>
          </a:bodyPr>
          <a:lstStyle/>
          <a:p>
            <a:pPr algn="r"/>
            <a:r>
              <a:rPr lang="en-US" b="1" i="0" dirty="0">
                <a:latin typeface="Abadi" panose="020B0604020104020204" pitchFamily="34" charset="0"/>
              </a:rPr>
              <a:t>NEED QUESTIONS</a:t>
            </a:r>
          </a:p>
        </p:txBody>
      </p:sp>
      <p:sp>
        <p:nvSpPr>
          <p:cNvPr id="3" name="Content Placeholder 2">
            <a:extLst>
              <a:ext uri="{FF2B5EF4-FFF2-40B4-BE49-F238E27FC236}">
                <a16:creationId xmlns:a16="http://schemas.microsoft.com/office/drawing/2014/main" id="{9FC11095-89BD-9E42-1093-5E1C4E8D8EEA}"/>
              </a:ext>
            </a:extLst>
          </p:cNvPr>
          <p:cNvSpPr>
            <a:spLocks noGrp="1"/>
          </p:cNvSpPr>
          <p:nvPr>
            <p:ph idx="1"/>
          </p:nvPr>
        </p:nvSpPr>
        <p:spPr>
          <a:xfrm>
            <a:off x="5049839" y="1754841"/>
            <a:ext cx="6481170" cy="4569758"/>
          </a:xfrm>
        </p:spPr>
        <p:txBody>
          <a:bodyPr anchor="ctr">
            <a:normAutofit/>
          </a:bodyPr>
          <a:lstStyle/>
          <a:p>
            <a:pPr>
              <a:lnSpc>
                <a:spcPct val="90000"/>
              </a:lnSpc>
            </a:pPr>
            <a:r>
              <a:rPr lang="en-US" sz="2500" dirty="0"/>
              <a:t>Tell me about your ideal customer?</a:t>
            </a:r>
          </a:p>
          <a:p>
            <a:pPr>
              <a:lnSpc>
                <a:spcPct val="90000"/>
              </a:lnSpc>
            </a:pPr>
            <a:r>
              <a:rPr lang="en-US" sz="2500" dirty="0"/>
              <a:t>Who are you trying to reach?</a:t>
            </a:r>
          </a:p>
          <a:p>
            <a:pPr>
              <a:lnSpc>
                <a:spcPct val="90000"/>
              </a:lnSpc>
            </a:pPr>
            <a:r>
              <a:rPr lang="en-US" sz="2500" dirty="0"/>
              <a:t>What’s at the very top of your “to do” list these days?</a:t>
            </a:r>
          </a:p>
          <a:p>
            <a:pPr>
              <a:lnSpc>
                <a:spcPct val="90000"/>
              </a:lnSpc>
            </a:pPr>
            <a:r>
              <a:rPr lang="en-US" sz="2500" dirty="0"/>
              <a:t>Why did you take an appointment with me today?</a:t>
            </a:r>
          </a:p>
          <a:p>
            <a:pPr>
              <a:lnSpc>
                <a:spcPct val="90000"/>
              </a:lnSpc>
            </a:pPr>
            <a:r>
              <a:rPr lang="en-US" sz="2500" dirty="0"/>
              <a:t>Does anything about your business worry you today?</a:t>
            </a:r>
          </a:p>
          <a:p>
            <a:pPr>
              <a:lnSpc>
                <a:spcPct val="90000"/>
              </a:lnSpc>
            </a:pPr>
            <a:r>
              <a:rPr lang="en-US" sz="2500" dirty="0"/>
              <a:t>Are you optimistic or more cautious about your company’s strategy?</a:t>
            </a:r>
          </a:p>
          <a:p>
            <a:pPr>
              <a:lnSpc>
                <a:spcPct val="90000"/>
              </a:lnSpc>
            </a:pPr>
            <a:r>
              <a:rPr lang="en-US" sz="2500" dirty="0"/>
              <a:t>Tell me about your most and least successful experience with marketing?</a:t>
            </a:r>
          </a:p>
          <a:p>
            <a:pPr>
              <a:lnSpc>
                <a:spcPct val="90000"/>
              </a:lnSpc>
            </a:pPr>
            <a:endParaRPr lang="en-US" sz="2500" dirty="0"/>
          </a:p>
        </p:txBody>
      </p:sp>
      <p:pic>
        <p:nvPicPr>
          <p:cNvPr id="5" name="Picture 4" descr="Magnifying glass on clear background">
            <a:extLst>
              <a:ext uri="{FF2B5EF4-FFF2-40B4-BE49-F238E27FC236}">
                <a16:creationId xmlns:a16="http://schemas.microsoft.com/office/drawing/2014/main" id="{9662C880-4128-72AE-B426-A8D4ED4B4DB1}"/>
              </a:ext>
            </a:extLst>
          </p:cNvPr>
          <p:cNvPicPr>
            <a:picLocks noChangeAspect="1"/>
          </p:cNvPicPr>
          <p:nvPr/>
        </p:nvPicPr>
        <p:blipFill rotWithShape="1">
          <a:blip r:embed="rId2"/>
          <a:srcRect l="38564" r="12284" b="-2"/>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13" name="Straight Connector 12">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2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F1773-9F41-3C20-935B-3289FF4DFC40}"/>
              </a:ext>
            </a:extLst>
          </p:cNvPr>
          <p:cNvSpPr>
            <a:spLocks noGrp="1"/>
          </p:cNvSpPr>
          <p:nvPr>
            <p:ph type="title"/>
          </p:nvPr>
        </p:nvSpPr>
        <p:spPr>
          <a:xfrm>
            <a:off x="1143001" y="533400"/>
            <a:ext cx="6008914" cy="1683487"/>
          </a:xfrm>
        </p:spPr>
        <p:txBody>
          <a:bodyPr>
            <a:normAutofit/>
          </a:bodyPr>
          <a:lstStyle/>
          <a:p>
            <a:r>
              <a:rPr lang="en-US" i="0" dirty="0">
                <a:latin typeface="Abadi" panose="020B0604020104020204" pitchFamily="34" charset="0"/>
              </a:rPr>
              <a:t>IMPLICATION QUESTIONS</a:t>
            </a:r>
          </a:p>
        </p:txBody>
      </p:sp>
      <p:sp>
        <p:nvSpPr>
          <p:cNvPr id="3" name="Content Placeholder 2">
            <a:extLst>
              <a:ext uri="{FF2B5EF4-FFF2-40B4-BE49-F238E27FC236}">
                <a16:creationId xmlns:a16="http://schemas.microsoft.com/office/drawing/2014/main" id="{A1D59CF3-BD73-EC0C-7316-F717D020549A}"/>
              </a:ext>
            </a:extLst>
          </p:cNvPr>
          <p:cNvSpPr>
            <a:spLocks noGrp="1"/>
          </p:cNvSpPr>
          <p:nvPr>
            <p:ph idx="1"/>
          </p:nvPr>
        </p:nvSpPr>
        <p:spPr>
          <a:xfrm>
            <a:off x="1143000" y="2216886"/>
            <a:ext cx="6150926" cy="3817091"/>
          </a:xfrm>
        </p:spPr>
        <p:txBody>
          <a:bodyPr>
            <a:normAutofit/>
          </a:bodyPr>
          <a:lstStyle/>
          <a:p>
            <a:pPr marL="0" indent="0">
              <a:buNone/>
            </a:pPr>
            <a:r>
              <a:rPr lang="en-US" dirty="0"/>
              <a:t>”Implication Questions” clarify the </a:t>
            </a:r>
            <a:r>
              <a:rPr lang="en-US" i="1" dirty="0"/>
              <a:t>consequences  </a:t>
            </a:r>
            <a:r>
              <a:rPr lang="en-US" dirty="0"/>
              <a:t>of a situation. They’ll also help you understand how your partner is likely to measure the success of their investment with you.  Don’t be shy about asking what success looks like!</a:t>
            </a:r>
          </a:p>
        </p:txBody>
      </p:sp>
      <p:cxnSp>
        <p:nvCxnSpPr>
          <p:cNvPr id="11" name="Straight Connector 10">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Wood human figure">
            <a:extLst>
              <a:ext uri="{FF2B5EF4-FFF2-40B4-BE49-F238E27FC236}">
                <a16:creationId xmlns:a16="http://schemas.microsoft.com/office/drawing/2014/main" id="{26E2977C-C757-651C-45FA-65994726779D}"/>
              </a:ext>
            </a:extLst>
          </p:cNvPr>
          <p:cNvPicPr>
            <a:picLocks noChangeAspect="1"/>
          </p:cNvPicPr>
          <p:nvPr/>
        </p:nvPicPr>
        <p:blipFill rotWithShape="1">
          <a:blip r:embed="rId2"/>
          <a:srcRect l="4136" r="54709" b="-1"/>
          <a:stretch/>
        </p:blipFill>
        <p:spPr>
          <a:xfrm>
            <a:off x="7963785" y="10"/>
            <a:ext cx="4228215" cy="6857990"/>
          </a:xfrm>
          <a:prstGeom prst="rect">
            <a:avLst/>
          </a:prstGeom>
        </p:spPr>
      </p:pic>
    </p:spTree>
    <p:extLst>
      <p:ext uri="{BB962C8B-B14F-4D97-AF65-F5344CB8AC3E}">
        <p14:creationId xmlns:p14="http://schemas.microsoft.com/office/powerpoint/2010/main" val="299020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777F3-29DB-E073-CAF0-6E9700221756}"/>
              </a:ext>
            </a:extLst>
          </p:cNvPr>
          <p:cNvSpPr>
            <a:spLocks noGrp="1"/>
          </p:cNvSpPr>
          <p:nvPr>
            <p:ph type="title"/>
          </p:nvPr>
        </p:nvSpPr>
        <p:spPr>
          <a:xfrm>
            <a:off x="1104901" y="467833"/>
            <a:ext cx="7071536" cy="1738421"/>
          </a:xfrm>
        </p:spPr>
        <p:txBody>
          <a:bodyPr>
            <a:normAutofit/>
          </a:bodyPr>
          <a:lstStyle/>
          <a:p>
            <a:r>
              <a:rPr lang="en-US" b="1" i="0">
                <a:latin typeface="Abadi" panose="020B0604020104020204" pitchFamily="34" charset="0"/>
              </a:rPr>
              <a:t>IMPLICATION QUESTIONS</a:t>
            </a:r>
          </a:p>
        </p:txBody>
      </p:sp>
      <p:sp>
        <p:nvSpPr>
          <p:cNvPr id="3" name="Content Placeholder 2">
            <a:extLst>
              <a:ext uri="{FF2B5EF4-FFF2-40B4-BE49-F238E27FC236}">
                <a16:creationId xmlns:a16="http://schemas.microsoft.com/office/drawing/2014/main" id="{300D94BD-65B7-F52A-1356-CE3D74046075}"/>
              </a:ext>
            </a:extLst>
          </p:cNvPr>
          <p:cNvSpPr>
            <a:spLocks noGrp="1"/>
          </p:cNvSpPr>
          <p:nvPr>
            <p:ph idx="1"/>
          </p:nvPr>
        </p:nvSpPr>
        <p:spPr>
          <a:xfrm>
            <a:off x="1104900" y="2206255"/>
            <a:ext cx="6571807" cy="4118345"/>
          </a:xfrm>
        </p:spPr>
        <p:txBody>
          <a:bodyPr>
            <a:normAutofit/>
          </a:bodyPr>
          <a:lstStyle/>
          <a:p>
            <a:r>
              <a:rPr lang="en-US"/>
              <a:t>“What revenue or other financial goals will be impacted by your marketing investment?”</a:t>
            </a:r>
          </a:p>
          <a:p>
            <a:r>
              <a:rPr lang="en-US"/>
              <a:t>”What impact will your strategy have on employee morale?”</a:t>
            </a:r>
          </a:p>
          <a:p>
            <a:r>
              <a:rPr lang="en-US"/>
              <a:t>“How will you know if the work we do together is successful?”</a:t>
            </a:r>
          </a:p>
          <a:p>
            <a:r>
              <a:rPr lang="en-US"/>
              <a:t>“If our marketing strategy is successful, what’s the impact on you and your team?”</a:t>
            </a:r>
          </a:p>
          <a:p>
            <a:endParaRPr lang="en-US"/>
          </a:p>
        </p:txBody>
      </p:sp>
      <p:pic>
        <p:nvPicPr>
          <p:cNvPr id="32" name="Picture 20" descr="Three arrows on bullseye">
            <a:extLst>
              <a:ext uri="{FF2B5EF4-FFF2-40B4-BE49-F238E27FC236}">
                <a16:creationId xmlns:a16="http://schemas.microsoft.com/office/drawing/2014/main" id="{CE866643-687B-C47C-3E3C-686F7F77DEB8}"/>
              </a:ext>
            </a:extLst>
          </p:cNvPr>
          <p:cNvPicPr>
            <a:picLocks noChangeAspect="1"/>
          </p:cNvPicPr>
          <p:nvPr/>
        </p:nvPicPr>
        <p:blipFill rotWithShape="1">
          <a:blip r:embed="rId2"/>
          <a:srcRect l="11460" r="44809" b="2"/>
          <a:stretch/>
        </p:blipFill>
        <p:spPr>
          <a:xfrm>
            <a:off x="7613102" y="10"/>
            <a:ext cx="4578898" cy="6857990"/>
          </a:xfrm>
          <a:custGeom>
            <a:avLst/>
            <a:gdLst/>
            <a:ahLst/>
            <a:cxnLst/>
            <a:rect l="l" t="t" r="r" b="b"/>
            <a:pathLst>
              <a:path w="4578898" h="6844352">
                <a:moveTo>
                  <a:pt x="2085784" y="0"/>
                </a:moveTo>
                <a:lnTo>
                  <a:pt x="4578898" y="0"/>
                </a:lnTo>
                <a:lnTo>
                  <a:pt x="4578898" y="6844352"/>
                </a:lnTo>
                <a:lnTo>
                  <a:pt x="0" y="6844352"/>
                </a:lnTo>
                <a:close/>
              </a:path>
            </a:pathLst>
          </a:custGeom>
        </p:spPr>
      </p:pic>
      <p:cxnSp>
        <p:nvCxnSpPr>
          <p:cNvPr id="29" name="Straight Connector 28">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31958"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05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E08120-DB4D-0253-6E4A-50BC5688AAA9}"/>
              </a:ext>
            </a:extLst>
          </p:cNvPr>
          <p:cNvSpPr>
            <a:spLocks noGrp="1"/>
          </p:cNvSpPr>
          <p:nvPr>
            <p:ph type="title"/>
          </p:nvPr>
        </p:nvSpPr>
        <p:spPr>
          <a:xfrm>
            <a:off x="1129553" y="497395"/>
            <a:ext cx="10064376" cy="1229756"/>
          </a:xfrm>
        </p:spPr>
        <p:txBody>
          <a:bodyPr>
            <a:normAutofit/>
          </a:bodyPr>
          <a:lstStyle/>
          <a:p>
            <a:r>
              <a:rPr lang="en-US" i="0" dirty="0">
                <a:latin typeface="Abadi" panose="020B0604020104020204" pitchFamily="34" charset="0"/>
              </a:rPr>
              <a:t>STEVE’S TOP 11 SALES TRAITS</a:t>
            </a:r>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646356A-298B-8C5F-6A66-538FBA160A39}"/>
              </a:ext>
            </a:extLst>
          </p:cNvPr>
          <p:cNvGraphicFramePr>
            <a:graphicFrameLocks noGrp="1"/>
          </p:cNvGraphicFramePr>
          <p:nvPr>
            <p:ph idx="1"/>
            <p:extLst>
              <p:ext uri="{D42A27DB-BD31-4B8C-83A1-F6EECF244321}">
                <p14:modId xmlns:p14="http://schemas.microsoft.com/office/powerpoint/2010/main" val="390173060"/>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489C0-D9DF-B48E-4C0D-6B7D3137EA06}"/>
              </a:ext>
            </a:extLst>
          </p:cNvPr>
          <p:cNvSpPr>
            <a:spLocks noGrp="1"/>
          </p:cNvSpPr>
          <p:nvPr>
            <p:ph type="title"/>
          </p:nvPr>
        </p:nvSpPr>
        <p:spPr>
          <a:xfrm>
            <a:off x="1143001" y="533400"/>
            <a:ext cx="6008914" cy="1683487"/>
          </a:xfrm>
        </p:spPr>
        <p:txBody>
          <a:bodyPr>
            <a:normAutofit/>
          </a:bodyPr>
          <a:lstStyle/>
          <a:p>
            <a:r>
              <a:rPr lang="en-US" i="0" dirty="0">
                <a:latin typeface="Abadi" panose="020B0604020104020204" pitchFamily="34" charset="0"/>
              </a:rPr>
              <a:t>TAKEAWAYS</a:t>
            </a:r>
          </a:p>
        </p:txBody>
      </p:sp>
      <p:sp>
        <p:nvSpPr>
          <p:cNvPr id="3" name="Content Placeholder 2">
            <a:extLst>
              <a:ext uri="{FF2B5EF4-FFF2-40B4-BE49-F238E27FC236}">
                <a16:creationId xmlns:a16="http://schemas.microsoft.com/office/drawing/2014/main" id="{479F3CA1-44AA-2962-6130-96B92C604250}"/>
              </a:ext>
            </a:extLst>
          </p:cNvPr>
          <p:cNvSpPr>
            <a:spLocks noGrp="1"/>
          </p:cNvSpPr>
          <p:nvPr>
            <p:ph idx="1"/>
          </p:nvPr>
        </p:nvSpPr>
        <p:spPr>
          <a:xfrm>
            <a:off x="1143000" y="2216886"/>
            <a:ext cx="6150926" cy="3817091"/>
          </a:xfrm>
        </p:spPr>
        <p:txBody>
          <a:bodyPr>
            <a:normAutofit/>
          </a:bodyPr>
          <a:lstStyle/>
          <a:p>
            <a:endParaRPr lang="en-US" dirty="0"/>
          </a:p>
          <a:p>
            <a:endParaRPr lang="en-US" dirty="0"/>
          </a:p>
          <a:p>
            <a:r>
              <a:rPr lang="en-US" dirty="0"/>
              <a:t>Name two concepts, ideas or tactics you could take back to your market today and implement.</a:t>
            </a:r>
          </a:p>
          <a:p>
            <a:endParaRPr lang="en-US" dirty="0"/>
          </a:p>
        </p:txBody>
      </p:sp>
      <p:cxnSp>
        <p:nvCxnSpPr>
          <p:cNvPr id="11" name="Straight Connector 10">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container&#10;&#10;Description automatically generated">
            <a:extLst>
              <a:ext uri="{FF2B5EF4-FFF2-40B4-BE49-F238E27FC236}">
                <a16:creationId xmlns:a16="http://schemas.microsoft.com/office/drawing/2014/main" id="{38F38CA3-887D-0382-E2FE-404B4EC419FC}"/>
              </a:ext>
            </a:extLst>
          </p:cNvPr>
          <p:cNvPicPr>
            <a:picLocks noChangeAspect="1"/>
          </p:cNvPicPr>
          <p:nvPr/>
        </p:nvPicPr>
        <p:blipFill rotWithShape="1">
          <a:blip r:embed="rId3"/>
          <a:srcRect l="28056" r="37264"/>
          <a:stretch/>
        </p:blipFill>
        <p:spPr>
          <a:xfrm>
            <a:off x="7963785" y="10"/>
            <a:ext cx="4228215" cy="6857990"/>
          </a:xfrm>
          <a:prstGeom prst="rect">
            <a:avLst/>
          </a:prstGeom>
        </p:spPr>
      </p:pic>
      <p:pic>
        <p:nvPicPr>
          <p:cNvPr id="4" name="Picture 2" descr="WEXL Coaching and Development, LLC">
            <a:extLst>
              <a:ext uri="{FF2B5EF4-FFF2-40B4-BE49-F238E27FC236}">
                <a16:creationId xmlns:a16="http://schemas.microsoft.com/office/drawing/2014/main" id="{0529AA1B-8EC4-3032-C062-93C083F1A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9" y="5136386"/>
            <a:ext cx="3809999" cy="1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0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1E1C0-AC06-B292-D30E-9D605EC6CE88}"/>
              </a:ext>
            </a:extLst>
          </p:cNvPr>
          <p:cNvSpPr>
            <a:spLocks noGrp="1"/>
          </p:cNvSpPr>
          <p:nvPr>
            <p:ph type="title"/>
          </p:nvPr>
        </p:nvSpPr>
        <p:spPr>
          <a:xfrm>
            <a:off x="5146159" y="685800"/>
            <a:ext cx="6238688" cy="1382233"/>
          </a:xfrm>
        </p:spPr>
        <p:txBody>
          <a:bodyPr>
            <a:normAutofit/>
          </a:bodyPr>
          <a:lstStyle/>
          <a:p>
            <a:r>
              <a:rPr lang="en-US" b="1" i="0" dirty="0">
                <a:latin typeface="Arial" panose="020B0604020202020204" pitchFamily="34" charset="0"/>
                <a:cs typeface="Arial" panose="020B0604020202020204" pitchFamily="34" charset="0"/>
              </a:rPr>
              <a:t>GOALS</a:t>
            </a:r>
          </a:p>
        </p:txBody>
      </p:sp>
      <p:pic>
        <p:nvPicPr>
          <p:cNvPr id="5" name="Picture 4" descr="Arrows pointing towards light">
            <a:extLst>
              <a:ext uri="{FF2B5EF4-FFF2-40B4-BE49-F238E27FC236}">
                <a16:creationId xmlns:a16="http://schemas.microsoft.com/office/drawing/2014/main" id="{42B6C9EC-0111-1474-7C12-0E4FE6C9F683}"/>
              </a:ext>
            </a:extLst>
          </p:cNvPr>
          <p:cNvPicPr>
            <a:picLocks noChangeAspect="1"/>
          </p:cNvPicPr>
          <p:nvPr/>
        </p:nvPicPr>
        <p:blipFill rotWithShape="1">
          <a:blip r:embed="rId2"/>
          <a:srcRect l="6024" r="45753"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2849DBB7-A3E9-CAAE-56B8-3B2B8A57D4F8}"/>
              </a:ext>
            </a:extLst>
          </p:cNvPr>
          <p:cNvSpPr>
            <a:spLocks noGrp="1"/>
          </p:cNvSpPr>
          <p:nvPr>
            <p:ph idx="1"/>
          </p:nvPr>
        </p:nvSpPr>
        <p:spPr>
          <a:xfrm>
            <a:off x="5146158" y="2301949"/>
            <a:ext cx="6238687" cy="4022650"/>
          </a:xfrm>
        </p:spPr>
        <p:txBody>
          <a:bodyPr>
            <a:normAutofit/>
          </a:bodyPr>
          <a:lstStyle/>
          <a:p>
            <a:r>
              <a:rPr lang="en-US" dirty="0"/>
              <a:t>Challenge some long-held sales practices and strategies</a:t>
            </a:r>
          </a:p>
          <a:p>
            <a:r>
              <a:rPr lang="en-US" dirty="0"/>
              <a:t>Re-define ”what we’re being hired to do”</a:t>
            </a:r>
          </a:p>
          <a:p>
            <a:r>
              <a:rPr lang="en-US" dirty="0"/>
              <a:t>Provoke a discussion of how to build a customer-first sales culture in your station</a:t>
            </a:r>
          </a:p>
          <a:p>
            <a:r>
              <a:rPr lang="en-US" dirty="0"/>
              <a:t>Provide actionable ideas that can be implemented right away</a:t>
            </a:r>
          </a:p>
          <a:p>
            <a:endParaRPr lang="en-US" dirty="0"/>
          </a:p>
        </p:txBody>
      </p:sp>
      <p:cxnSp>
        <p:nvCxnSpPr>
          <p:cNvPr id="11" name="Straight Connector 10">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93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7681A-EC96-F620-CD9A-794AA3B9544D}"/>
              </a:ext>
            </a:extLst>
          </p:cNvPr>
          <p:cNvSpPr>
            <a:spLocks noGrp="1"/>
          </p:cNvSpPr>
          <p:nvPr>
            <p:ph type="title"/>
          </p:nvPr>
        </p:nvSpPr>
        <p:spPr>
          <a:xfrm>
            <a:off x="1114426" y="533400"/>
            <a:ext cx="4529138" cy="1671639"/>
          </a:xfrm>
        </p:spPr>
        <p:txBody>
          <a:bodyPr>
            <a:normAutofit/>
          </a:bodyPr>
          <a:lstStyle/>
          <a:p>
            <a:r>
              <a:rPr lang="en-US" i="0" dirty="0">
                <a:latin typeface="Abadi" panose="020B0604020104020204" pitchFamily="34" charset="0"/>
              </a:rPr>
              <a:t>THANK YOU!</a:t>
            </a:r>
          </a:p>
        </p:txBody>
      </p:sp>
      <p:sp>
        <p:nvSpPr>
          <p:cNvPr id="9" name="Content Placeholder 8">
            <a:extLst>
              <a:ext uri="{FF2B5EF4-FFF2-40B4-BE49-F238E27FC236}">
                <a16:creationId xmlns:a16="http://schemas.microsoft.com/office/drawing/2014/main" id="{20125105-3D14-3CBC-D57C-6D5D40712F3A}"/>
              </a:ext>
            </a:extLst>
          </p:cNvPr>
          <p:cNvSpPr>
            <a:spLocks noGrp="1"/>
          </p:cNvSpPr>
          <p:nvPr>
            <p:ph idx="1"/>
          </p:nvPr>
        </p:nvSpPr>
        <p:spPr>
          <a:xfrm>
            <a:off x="1104900" y="2205038"/>
            <a:ext cx="4405314" cy="4119561"/>
          </a:xfrm>
        </p:spPr>
        <p:txBody>
          <a:bodyPr>
            <a:normAutofit fontScale="92500" lnSpcReduction="10000"/>
          </a:bodyPr>
          <a:lstStyle/>
          <a:p>
            <a:r>
              <a:rPr lang="en-US" dirty="0"/>
              <a:t>On the web: </a:t>
            </a:r>
            <a:r>
              <a:rPr lang="en-US" dirty="0">
                <a:hlinkClick r:id="rId2"/>
              </a:rPr>
              <a:t>www.wexl.net</a:t>
            </a:r>
            <a:endParaRPr lang="en-US" dirty="0"/>
          </a:p>
          <a:p>
            <a:pPr marL="0" indent="0">
              <a:buNone/>
            </a:pPr>
            <a:endParaRPr lang="en-US" dirty="0"/>
          </a:p>
          <a:p>
            <a:r>
              <a:rPr lang="en-US" dirty="0"/>
              <a:t>Facebook: </a:t>
            </a:r>
            <a:r>
              <a:rPr lang="en-US" dirty="0">
                <a:hlinkClick r:id="rId3"/>
              </a:rPr>
              <a:t>facebook.com/wexlcoaching</a:t>
            </a:r>
            <a:endParaRPr lang="en-US" dirty="0"/>
          </a:p>
          <a:p>
            <a:pPr marL="0" indent="0">
              <a:buNone/>
            </a:pPr>
            <a:endParaRPr lang="en-US" dirty="0"/>
          </a:p>
          <a:p>
            <a:r>
              <a:rPr lang="en-US" dirty="0"/>
              <a:t>LinkedIn: </a:t>
            </a:r>
            <a:r>
              <a:rPr lang="en-US" dirty="0">
                <a:hlinkClick r:id="rId4"/>
              </a:rPr>
              <a:t>linkedin.com/in/wexprofile/</a:t>
            </a:r>
            <a:endParaRPr lang="en-US" dirty="0"/>
          </a:p>
          <a:p>
            <a:pPr marL="0" indent="0">
              <a:buNone/>
            </a:pPr>
            <a:endParaRPr lang="en-US" dirty="0"/>
          </a:p>
          <a:p>
            <a:r>
              <a:rPr lang="en-US" dirty="0"/>
              <a:t>Twitter: @</a:t>
            </a:r>
            <a:r>
              <a:rPr lang="en-US" dirty="0" err="1"/>
              <a:t>wexlcoaching</a:t>
            </a:r>
            <a:endParaRPr lang="en-US" dirty="0"/>
          </a:p>
          <a:p>
            <a:pPr marL="0" indent="0">
              <a:buNone/>
            </a:pPr>
            <a:endParaRPr lang="en-US" dirty="0"/>
          </a:p>
          <a:p>
            <a:r>
              <a:rPr lang="en-US" dirty="0"/>
              <a:t>Threads: @wexlersteve27</a:t>
            </a:r>
          </a:p>
          <a:p>
            <a:endParaRPr lang="en-US" dirty="0"/>
          </a:p>
          <a:p>
            <a:endParaRPr lang="en-US" dirty="0"/>
          </a:p>
        </p:txBody>
      </p:sp>
      <p:cxnSp>
        <p:nvCxnSpPr>
          <p:cNvPr id="18" name="Straight Connector 17">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23910E0-6628-EC53-3A1C-D78AC0278E71}"/>
              </a:ext>
            </a:extLst>
          </p:cNvPr>
          <p:cNvPicPr>
            <a:picLocks noChangeAspect="1"/>
          </p:cNvPicPr>
          <p:nvPr/>
        </p:nvPicPr>
        <p:blipFill>
          <a:blip r:embed="rId5"/>
          <a:stretch>
            <a:fillRect/>
          </a:stretch>
        </p:blipFill>
        <p:spPr>
          <a:xfrm>
            <a:off x="6096001" y="2237015"/>
            <a:ext cx="5562600" cy="2383971"/>
          </a:xfrm>
          <a:prstGeom prst="rect">
            <a:avLst/>
          </a:prstGeom>
        </p:spPr>
      </p:pic>
    </p:spTree>
    <p:extLst>
      <p:ext uri="{BB962C8B-B14F-4D97-AF65-F5344CB8AC3E}">
        <p14:creationId xmlns:p14="http://schemas.microsoft.com/office/powerpoint/2010/main" val="219873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FF022-A220-8295-B729-39CDB67A2118}"/>
              </a:ext>
            </a:extLst>
          </p:cNvPr>
          <p:cNvSpPr>
            <a:spLocks noGrp="1"/>
          </p:cNvSpPr>
          <p:nvPr>
            <p:ph type="title"/>
          </p:nvPr>
        </p:nvSpPr>
        <p:spPr>
          <a:xfrm>
            <a:off x="1143001" y="533400"/>
            <a:ext cx="6008914" cy="1683487"/>
          </a:xfrm>
        </p:spPr>
        <p:txBody>
          <a:bodyPr>
            <a:normAutofit/>
          </a:bodyPr>
          <a:lstStyle/>
          <a:p>
            <a:r>
              <a:rPr lang="en-US" sz="3700" b="1" i="0"/>
              <a:t>BREAKTHROUGH SALES: PERSONAL BRAND</a:t>
            </a:r>
          </a:p>
        </p:txBody>
      </p:sp>
      <p:sp>
        <p:nvSpPr>
          <p:cNvPr id="3" name="Content Placeholder 2">
            <a:extLst>
              <a:ext uri="{FF2B5EF4-FFF2-40B4-BE49-F238E27FC236}">
                <a16:creationId xmlns:a16="http://schemas.microsoft.com/office/drawing/2014/main" id="{91D70D21-7A58-97CB-0788-BAF2646B86DF}"/>
              </a:ext>
            </a:extLst>
          </p:cNvPr>
          <p:cNvSpPr>
            <a:spLocks noGrp="1"/>
          </p:cNvSpPr>
          <p:nvPr>
            <p:ph idx="1"/>
          </p:nvPr>
        </p:nvSpPr>
        <p:spPr>
          <a:xfrm>
            <a:off x="1143000" y="2216886"/>
            <a:ext cx="6150926" cy="3817091"/>
          </a:xfrm>
        </p:spPr>
        <p:txBody>
          <a:bodyPr>
            <a:normAutofit/>
          </a:bodyPr>
          <a:lstStyle/>
          <a:p>
            <a:pPr>
              <a:lnSpc>
                <a:spcPct val="90000"/>
              </a:lnSpc>
            </a:pPr>
            <a:r>
              <a:rPr lang="en-US" dirty="0"/>
              <a:t>What are customers </a:t>
            </a:r>
            <a:r>
              <a:rPr lang="en-US" i="1" dirty="0"/>
              <a:t>hiring you to do?</a:t>
            </a:r>
          </a:p>
          <a:p>
            <a:pPr>
              <a:lnSpc>
                <a:spcPct val="90000"/>
              </a:lnSpc>
            </a:pPr>
            <a:r>
              <a:rPr lang="en-US" dirty="0"/>
              <a:t>What would customers honestly say about you if asked to describe you?</a:t>
            </a:r>
          </a:p>
          <a:p>
            <a:pPr>
              <a:lnSpc>
                <a:spcPct val="90000"/>
              </a:lnSpc>
            </a:pPr>
            <a:r>
              <a:rPr lang="en-US" dirty="0"/>
              <a:t>What would your fellow employees at your station say about you if asked to describe you?</a:t>
            </a:r>
          </a:p>
          <a:p>
            <a:pPr>
              <a:lnSpc>
                <a:spcPct val="90000"/>
              </a:lnSpc>
            </a:pPr>
            <a:r>
              <a:rPr lang="en-US" dirty="0"/>
              <a:t>What would your competitors say about you?</a:t>
            </a:r>
          </a:p>
          <a:p>
            <a:pPr>
              <a:lnSpc>
                <a:spcPct val="90000"/>
              </a:lnSpc>
            </a:pPr>
            <a:endParaRPr lang="en-US" dirty="0"/>
          </a:p>
          <a:p>
            <a:pPr>
              <a:lnSpc>
                <a:spcPct val="90000"/>
              </a:lnSpc>
            </a:pPr>
            <a:r>
              <a:rPr lang="en-US" dirty="0"/>
              <a:t>We each have a </a:t>
            </a:r>
            <a:r>
              <a:rPr lang="en-US" b="1" dirty="0"/>
              <a:t>PERSONAL BRAND</a:t>
            </a:r>
            <a:r>
              <a:rPr lang="en-US" dirty="0"/>
              <a:t>, whether we’ve built it intentionally or not.</a:t>
            </a:r>
          </a:p>
          <a:p>
            <a:pPr>
              <a:lnSpc>
                <a:spcPct val="90000"/>
              </a:lnSpc>
            </a:pPr>
            <a:endParaRPr lang="en-US" dirty="0"/>
          </a:p>
        </p:txBody>
      </p:sp>
      <p:cxnSp>
        <p:nvCxnSpPr>
          <p:cNvPr id="15" name="Straight Connector 14">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BC1CDE6-D085-E86E-F621-6FE6CD890EEE}"/>
              </a:ext>
            </a:extLst>
          </p:cNvPr>
          <p:cNvPicPr>
            <a:picLocks noChangeAspect="1"/>
          </p:cNvPicPr>
          <p:nvPr/>
        </p:nvPicPr>
        <p:blipFill rotWithShape="1">
          <a:blip r:embed="rId2"/>
          <a:srcRect l="21680" r="43639"/>
          <a:stretch/>
        </p:blipFill>
        <p:spPr>
          <a:xfrm>
            <a:off x="7963785" y="10"/>
            <a:ext cx="4228215" cy="6857990"/>
          </a:xfrm>
          <a:prstGeom prst="rect">
            <a:avLst/>
          </a:prstGeom>
        </p:spPr>
      </p:pic>
    </p:spTree>
    <p:extLst>
      <p:ext uri="{BB962C8B-B14F-4D97-AF65-F5344CB8AC3E}">
        <p14:creationId xmlns:p14="http://schemas.microsoft.com/office/powerpoint/2010/main" val="112141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81CFE-CEFF-C524-A3F0-2A51DCC7DE37}"/>
              </a:ext>
            </a:extLst>
          </p:cNvPr>
          <p:cNvSpPr>
            <a:spLocks noGrp="1"/>
          </p:cNvSpPr>
          <p:nvPr>
            <p:ph type="title"/>
          </p:nvPr>
        </p:nvSpPr>
        <p:spPr>
          <a:xfrm>
            <a:off x="5146159" y="685800"/>
            <a:ext cx="6238688" cy="1382233"/>
          </a:xfrm>
        </p:spPr>
        <p:txBody>
          <a:bodyPr>
            <a:normAutofit/>
          </a:bodyPr>
          <a:lstStyle/>
          <a:p>
            <a:r>
              <a:rPr lang="en-US" b="1" i="0" dirty="0">
                <a:latin typeface="Arial" panose="020B0604020202020204" pitchFamily="34" charset="0"/>
                <a:cs typeface="Arial" panose="020B0604020202020204" pitchFamily="34" charset="0"/>
              </a:rPr>
              <a:t>WHAT ARE WE HIRED TO DO?</a:t>
            </a:r>
          </a:p>
        </p:txBody>
      </p:sp>
      <p:pic>
        <p:nvPicPr>
          <p:cNvPr id="5" name="Picture 4" descr="Wood human figure">
            <a:extLst>
              <a:ext uri="{FF2B5EF4-FFF2-40B4-BE49-F238E27FC236}">
                <a16:creationId xmlns:a16="http://schemas.microsoft.com/office/drawing/2014/main" id="{3CF3E8D2-0FA6-4511-23F4-9F9A5D047E7D}"/>
              </a:ext>
            </a:extLst>
          </p:cNvPr>
          <p:cNvPicPr>
            <a:picLocks noChangeAspect="1"/>
          </p:cNvPicPr>
          <p:nvPr/>
        </p:nvPicPr>
        <p:blipFill rotWithShape="1">
          <a:blip r:embed="rId2"/>
          <a:srcRect l="601" r="51176"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01166919-8EF9-503E-3B75-6BAEB234C8B4}"/>
              </a:ext>
            </a:extLst>
          </p:cNvPr>
          <p:cNvSpPr>
            <a:spLocks noGrp="1"/>
          </p:cNvSpPr>
          <p:nvPr>
            <p:ph idx="1"/>
          </p:nvPr>
        </p:nvSpPr>
        <p:spPr>
          <a:xfrm>
            <a:off x="5146158" y="2301949"/>
            <a:ext cx="6238687" cy="4022650"/>
          </a:xfrm>
        </p:spPr>
        <p:txBody>
          <a:bodyPr>
            <a:normAutofit/>
          </a:bodyPr>
          <a:lstStyle/>
          <a:p>
            <a:r>
              <a:rPr lang="en-US" dirty="0">
                <a:hlinkClick r:id="rId3"/>
              </a:rPr>
              <a:t>https://www.youtube.com/watch?v=sfGtw2C95Ms</a:t>
            </a:r>
            <a:endParaRPr lang="en-US" dirty="0"/>
          </a:p>
          <a:p>
            <a:r>
              <a:rPr lang="en-US" dirty="0"/>
              <a:t>Understanding what our advertising partners are </a:t>
            </a:r>
            <a:r>
              <a:rPr lang="en-US" i="1" dirty="0"/>
              <a:t>hiring us to do </a:t>
            </a:r>
            <a:r>
              <a:rPr lang="en-US" dirty="0"/>
              <a:t>is the key to sales success</a:t>
            </a:r>
          </a:p>
          <a:p>
            <a:r>
              <a:rPr lang="en-US" dirty="0"/>
              <a:t>Doctors don’t prescribe medicine without understanding what we’re hiring them to do</a:t>
            </a:r>
          </a:p>
          <a:p>
            <a:r>
              <a:rPr lang="en-US" dirty="0"/>
              <a:t>80% of the talking in partner meetings is done by the salesperson: we have this backward!</a:t>
            </a:r>
          </a:p>
        </p:txBody>
      </p:sp>
      <p:cxnSp>
        <p:nvCxnSpPr>
          <p:cNvPr id="11" name="Straight Connector 10">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7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9A8D4-56A5-F539-6B75-40F3A3109FD2}"/>
              </a:ext>
            </a:extLst>
          </p:cNvPr>
          <p:cNvSpPr>
            <a:spLocks noGrp="1"/>
          </p:cNvSpPr>
          <p:nvPr>
            <p:ph type="title"/>
          </p:nvPr>
        </p:nvSpPr>
        <p:spPr>
          <a:xfrm>
            <a:off x="871870" y="1647825"/>
            <a:ext cx="5645888" cy="3003919"/>
          </a:xfrm>
        </p:spPr>
        <p:txBody>
          <a:bodyPr vert="horz" lIns="91440" tIns="45720" rIns="91440" bIns="45720" rtlCol="0" anchor="t">
            <a:normAutofit fontScale="90000"/>
          </a:bodyPr>
          <a:lstStyle/>
          <a:p>
            <a:r>
              <a:rPr lang="en-US" b="1" i="0" kern="1200" cap="all" baseline="0" dirty="0">
                <a:solidFill>
                  <a:schemeClr val="tx2"/>
                </a:solidFill>
                <a:latin typeface="Abadi" panose="020B0604020104020204" pitchFamily="34" charset="0"/>
              </a:rPr>
              <a:t>What </a:t>
            </a:r>
            <a:r>
              <a:rPr lang="en-US" b="1" i="0" kern="1200" cap="all" baseline="0" dirty="0" err="1">
                <a:solidFill>
                  <a:schemeClr val="tx2"/>
                </a:solidFill>
                <a:latin typeface="Abadi" panose="020B0604020104020204" pitchFamily="34" charset="0"/>
              </a:rPr>
              <a:t>bUSINESS</a:t>
            </a:r>
            <a:r>
              <a:rPr lang="en-US" b="1" i="0" kern="1200" cap="all" dirty="0">
                <a:solidFill>
                  <a:schemeClr val="tx2"/>
                </a:solidFill>
                <a:latin typeface="Abadi" panose="020B0604020104020204" pitchFamily="34" charset="0"/>
              </a:rPr>
              <a:t> </a:t>
            </a:r>
            <a:r>
              <a:rPr lang="en-US" b="1" i="0" kern="1200" cap="all" baseline="0" dirty="0">
                <a:solidFill>
                  <a:schemeClr val="tx2"/>
                </a:solidFill>
                <a:latin typeface="Abadi" panose="020B0604020104020204" pitchFamily="34" charset="0"/>
              </a:rPr>
              <a:t>are we in?</a:t>
            </a:r>
            <a:br>
              <a:rPr lang="en-US" b="1" i="0" kern="1200" cap="all" baseline="0" dirty="0">
                <a:solidFill>
                  <a:schemeClr val="tx2"/>
                </a:solidFill>
                <a:latin typeface="Abadi" panose="020B0604020104020204" pitchFamily="34" charset="0"/>
              </a:rPr>
            </a:br>
            <a:br>
              <a:rPr lang="en-US" b="1" i="0" dirty="0">
                <a:latin typeface="Abadi" panose="020B0604020104020204" pitchFamily="34" charset="0"/>
              </a:rPr>
            </a:br>
            <a:r>
              <a:rPr lang="en-US" b="1" i="0" dirty="0">
                <a:latin typeface="Abadi" panose="020B0604020104020204" pitchFamily="34" charset="0"/>
              </a:rPr>
              <a:t>WHAT ARE WE SELLING?</a:t>
            </a:r>
            <a:br>
              <a:rPr lang="en-US" b="1" i="0" dirty="0">
                <a:latin typeface="Abadi" panose="020B0604020104020204" pitchFamily="34" charset="0"/>
              </a:rPr>
            </a:br>
            <a:br>
              <a:rPr lang="en-US" b="1" i="0" dirty="0">
                <a:latin typeface="Abadi" panose="020B0604020104020204" pitchFamily="34" charset="0"/>
              </a:rPr>
            </a:br>
            <a:r>
              <a:rPr lang="en-US" b="1" i="0">
                <a:latin typeface="Abadi" panose="020B0604020104020204" pitchFamily="34" charset="0"/>
              </a:rPr>
              <a:t>WHO ARE OUR CUSTOMERS?</a:t>
            </a:r>
            <a:endParaRPr lang="en-US" b="1" i="0" kern="1200" cap="all" baseline="0" dirty="0">
              <a:solidFill>
                <a:schemeClr val="tx2"/>
              </a:solidFill>
              <a:latin typeface="Abadi" panose="020B0604020104020204" pitchFamily="34" charset="0"/>
            </a:endParaRPr>
          </a:p>
        </p:txBody>
      </p:sp>
      <p:pic>
        <p:nvPicPr>
          <p:cNvPr id="37" name="Picture 36" descr="Person with idea concept">
            <a:extLst>
              <a:ext uri="{FF2B5EF4-FFF2-40B4-BE49-F238E27FC236}">
                <a16:creationId xmlns:a16="http://schemas.microsoft.com/office/drawing/2014/main" id="{2EA15A1A-0DCD-0DA0-5390-1AAF22A38775}"/>
              </a:ext>
            </a:extLst>
          </p:cNvPr>
          <p:cNvPicPr>
            <a:picLocks noChangeAspect="1"/>
          </p:cNvPicPr>
          <p:nvPr/>
        </p:nvPicPr>
        <p:blipFill rotWithShape="1">
          <a:blip r:embed="rId2"/>
          <a:srcRect l="23584" r="15125" b="2"/>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59" name="Straight Connector 58">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WEXL Coaching and Development, LLC">
            <a:extLst>
              <a:ext uri="{FF2B5EF4-FFF2-40B4-BE49-F238E27FC236}">
                <a16:creationId xmlns:a16="http://schemas.microsoft.com/office/drawing/2014/main" id="{D220E774-A7C6-CFD3-FC5A-5299AA8AB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192" y="5092224"/>
            <a:ext cx="4142823" cy="164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37" name="Rectangle 3136">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8" name="Rectangle 3137">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9" name="Straight Connector 3138">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41" name="Straight Connector 3140">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A0BAC1-FA93-B1F3-7AE8-F25E1388717C}"/>
              </a:ext>
            </a:extLst>
          </p:cNvPr>
          <p:cNvSpPr>
            <a:spLocks noGrp="1"/>
          </p:cNvSpPr>
          <p:nvPr>
            <p:ph type="title"/>
          </p:nvPr>
        </p:nvSpPr>
        <p:spPr>
          <a:xfrm>
            <a:off x="1129553" y="584791"/>
            <a:ext cx="10064376" cy="1086847"/>
          </a:xfrm>
        </p:spPr>
        <p:txBody>
          <a:bodyPr>
            <a:normAutofit/>
          </a:bodyPr>
          <a:lstStyle/>
          <a:p>
            <a:r>
              <a:rPr lang="en-US" i="0">
                <a:latin typeface="Abadi" panose="020B0604020104020204" pitchFamily="34" charset="0"/>
              </a:rPr>
              <a:t>CLARITY</a:t>
            </a:r>
          </a:p>
        </p:txBody>
      </p:sp>
      <p:cxnSp>
        <p:nvCxnSpPr>
          <p:cNvPr id="3128" name="Straight Connector 3127">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WEXL Coaching and Development, LLC">
            <a:extLst>
              <a:ext uri="{FF2B5EF4-FFF2-40B4-BE49-F238E27FC236}">
                <a16:creationId xmlns:a16="http://schemas.microsoft.com/office/drawing/2014/main" id="{765C658C-E331-FA24-0767-39205E23BD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07236" y="5618938"/>
            <a:ext cx="2784764" cy="10998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B4D95A12-6C30-23F0-8D92-4F62786AA519}"/>
              </a:ext>
            </a:extLst>
          </p:cNvPr>
          <p:cNvGraphicFramePr>
            <a:graphicFrameLocks noGrp="1"/>
          </p:cNvGraphicFramePr>
          <p:nvPr>
            <p:ph idx="1"/>
            <p:extLst>
              <p:ext uri="{D42A27DB-BD31-4B8C-83A1-F6EECF244321}">
                <p14:modId xmlns:p14="http://schemas.microsoft.com/office/powerpoint/2010/main" val="643697138"/>
              </p:ext>
            </p:extLst>
          </p:nvPr>
        </p:nvGraphicFramePr>
        <p:xfrm>
          <a:off x="1129554" y="2499694"/>
          <a:ext cx="5831833" cy="3824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B2E07-13A0-4208-CAAD-CAEC26AFDDA2}"/>
              </a:ext>
            </a:extLst>
          </p:cNvPr>
          <p:cNvSpPr>
            <a:spLocks noGrp="1"/>
          </p:cNvSpPr>
          <p:nvPr>
            <p:ph type="title"/>
          </p:nvPr>
        </p:nvSpPr>
        <p:spPr>
          <a:xfrm>
            <a:off x="1129553" y="511309"/>
            <a:ext cx="9577116" cy="1221957"/>
          </a:xfrm>
        </p:spPr>
        <p:txBody>
          <a:bodyPr anchor="ctr">
            <a:normAutofit/>
          </a:bodyPr>
          <a:lstStyle/>
          <a:p>
            <a:r>
              <a:rPr lang="en-US" sz="4100" b="1" i="0" dirty="0">
                <a:latin typeface="Abadi" panose="020B0604020104020204" pitchFamily="34" charset="0"/>
              </a:rPr>
              <a:t>WHAT ARE CUSTOMERS SAYING TODAY?</a:t>
            </a:r>
          </a:p>
        </p:txBody>
      </p:sp>
      <p:cxnSp>
        <p:nvCxnSpPr>
          <p:cNvPr id="30" name="Straight Connector 29">
            <a:extLst>
              <a:ext uri="{FF2B5EF4-FFF2-40B4-BE49-F238E27FC236}">
                <a16:creationId xmlns:a16="http://schemas.microsoft.com/office/drawing/2014/main" id="{7971A1EC-5980-40B2-973F-0D3D6630DB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0049A56-C4C2-4C0F-9F4F-D0E34391D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A4D9DB-57C6-FFC1-E218-A09D2B0F08EE}"/>
              </a:ext>
            </a:extLst>
          </p:cNvPr>
          <p:cNvSpPr>
            <a:spLocks noGrp="1"/>
          </p:cNvSpPr>
          <p:nvPr>
            <p:ph idx="1"/>
          </p:nvPr>
        </p:nvSpPr>
        <p:spPr>
          <a:xfrm>
            <a:off x="1129553" y="2420471"/>
            <a:ext cx="5479065" cy="3884410"/>
          </a:xfrm>
        </p:spPr>
        <p:txBody>
          <a:bodyPr anchor="ctr">
            <a:normAutofit/>
          </a:bodyPr>
          <a:lstStyle/>
          <a:p>
            <a:pPr>
              <a:lnSpc>
                <a:spcPct val="90000"/>
              </a:lnSpc>
            </a:pPr>
            <a:r>
              <a:rPr lang="en-US" sz="2000" dirty="0">
                <a:latin typeface="Abadi" panose="020B0604020104020204" pitchFamily="34" charset="0"/>
              </a:rPr>
              <a:t>What are they concerned about?</a:t>
            </a:r>
          </a:p>
          <a:p>
            <a:pPr>
              <a:lnSpc>
                <a:spcPct val="90000"/>
              </a:lnSpc>
            </a:pPr>
            <a:r>
              <a:rPr lang="en-US" sz="2000" dirty="0">
                <a:latin typeface="Abadi" panose="020B0604020104020204" pitchFamily="34" charset="0"/>
              </a:rPr>
              <a:t>Who do they trust?</a:t>
            </a:r>
          </a:p>
          <a:p>
            <a:pPr>
              <a:lnSpc>
                <a:spcPct val="90000"/>
              </a:lnSpc>
            </a:pPr>
            <a:r>
              <a:rPr lang="en-US" sz="2000" dirty="0">
                <a:latin typeface="Abadi" panose="020B0604020104020204" pitchFamily="34" charset="0"/>
              </a:rPr>
              <a:t>What are their goals?</a:t>
            </a:r>
          </a:p>
          <a:p>
            <a:pPr>
              <a:lnSpc>
                <a:spcPct val="90000"/>
              </a:lnSpc>
            </a:pPr>
            <a:r>
              <a:rPr lang="en-US" sz="2000" dirty="0">
                <a:latin typeface="Abadi" panose="020B0604020104020204" pitchFamily="34" charset="0"/>
              </a:rPr>
              <a:t>What are their impressions of radio and television?</a:t>
            </a:r>
          </a:p>
          <a:p>
            <a:pPr>
              <a:lnSpc>
                <a:spcPct val="90000"/>
              </a:lnSpc>
            </a:pPr>
            <a:r>
              <a:rPr lang="en-US" sz="2000" dirty="0">
                <a:latin typeface="Abadi" panose="020B0604020104020204" pitchFamily="34" charset="0"/>
              </a:rPr>
              <a:t>What is their experience/knowledge with digital marketing?</a:t>
            </a:r>
          </a:p>
          <a:p>
            <a:pPr>
              <a:lnSpc>
                <a:spcPct val="90000"/>
              </a:lnSpc>
            </a:pPr>
            <a:r>
              <a:rPr lang="en-US" sz="2000" dirty="0">
                <a:latin typeface="Abadi" panose="020B0604020104020204" pitchFamily="34" charset="0"/>
              </a:rPr>
              <a:t>What do they think of you?</a:t>
            </a:r>
          </a:p>
          <a:p>
            <a:pPr>
              <a:lnSpc>
                <a:spcPct val="90000"/>
              </a:lnSpc>
            </a:pPr>
            <a:r>
              <a:rPr lang="en-US" sz="2000" dirty="0">
                <a:latin typeface="Abadi" panose="020B0604020104020204" pitchFamily="34" charset="0"/>
              </a:rPr>
              <a:t>How much do you really know about them?</a:t>
            </a:r>
          </a:p>
          <a:p>
            <a:pPr>
              <a:lnSpc>
                <a:spcPct val="90000"/>
              </a:lnSpc>
            </a:pPr>
            <a:r>
              <a:rPr lang="en-US" sz="2000" dirty="0">
                <a:latin typeface="Abadi" panose="020B0604020104020204" pitchFamily="34" charset="0"/>
              </a:rPr>
              <a:t>Do you understand their metrics for success?</a:t>
            </a:r>
          </a:p>
        </p:txBody>
      </p:sp>
      <p:pic>
        <p:nvPicPr>
          <p:cNvPr id="13" name="Picture 12" descr="Empty speech bubbles">
            <a:extLst>
              <a:ext uri="{FF2B5EF4-FFF2-40B4-BE49-F238E27FC236}">
                <a16:creationId xmlns:a16="http://schemas.microsoft.com/office/drawing/2014/main" id="{6734E2AD-0EC0-F027-797A-0D13AD7461A7}"/>
              </a:ext>
            </a:extLst>
          </p:cNvPr>
          <p:cNvPicPr>
            <a:picLocks noChangeAspect="1"/>
          </p:cNvPicPr>
          <p:nvPr/>
        </p:nvPicPr>
        <p:blipFill rotWithShape="1">
          <a:blip r:embed="rId2"/>
          <a:srcRect l="20216" r="11612"/>
          <a:stretch/>
        </p:blipFill>
        <p:spPr>
          <a:xfrm>
            <a:off x="7225552" y="1995117"/>
            <a:ext cx="4966447" cy="4862884"/>
          </a:xfrm>
          <a:prstGeom prst="rect">
            <a:avLst/>
          </a:prstGeom>
        </p:spPr>
      </p:pic>
      <p:cxnSp>
        <p:nvCxnSpPr>
          <p:cNvPr id="36" name="Straight Connector 35">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24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Many question marks on black background">
            <a:extLst>
              <a:ext uri="{FF2B5EF4-FFF2-40B4-BE49-F238E27FC236}">
                <a16:creationId xmlns:a16="http://schemas.microsoft.com/office/drawing/2014/main" id="{6773AECB-5E3C-CDB4-D18E-0FE8526CAB29}"/>
              </a:ext>
            </a:extLst>
          </p:cNvPr>
          <p:cNvPicPr>
            <a:picLocks noChangeAspect="1"/>
          </p:cNvPicPr>
          <p:nvPr/>
        </p:nvPicPr>
        <p:blipFill rotWithShape="1">
          <a:blip r:embed="rId2"/>
          <a:srcRect l="53272" r="2" b="2"/>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36C5CEBF-E297-7B3D-856A-7A986F8B362E}"/>
              </a:ext>
            </a:extLst>
          </p:cNvPr>
          <p:cNvSpPr>
            <a:spLocks noGrp="1"/>
          </p:cNvSpPr>
          <p:nvPr>
            <p:ph type="title"/>
          </p:nvPr>
        </p:nvSpPr>
        <p:spPr>
          <a:xfrm>
            <a:off x="1104901" y="467834"/>
            <a:ext cx="6132605" cy="1738422"/>
          </a:xfrm>
        </p:spPr>
        <p:txBody>
          <a:bodyPr>
            <a:normAutofit fontScale="90000"/>
          </a:bodyPr>
          <a:lstStyle/>
          <a:p>
            <a:r>
              <a:rPr lang="en-US" b="1" i="0" dirty="0">
                <a:latin typeface="Abadi" panose="020B0604020104020204" pitchFamily="34" charset="0"/>
              </a:rPr>
              <a:t>THE WORDS WE CHOOSE DEFINE OUR BRAND</a:t>
            </a:r>
          </a:p>
        </p:txBody>
      </p:sp>
      <p:cxnSp>
        <p:nvCxnSpPr>
          <p:cNvPr id="17" name="Straight Connector 1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B0D235-8BFB-4731-8F00-2ABC84CE53F2}"/>
              </a:ext>
            </a:extLst>
          </p:cNvPr>
          <p:cNvSpPr>
            <a:spLocks noGrp="1"/>
          </p:cNvSpPr>
          <p:nvPr>
            <p:ph idx="1"/>
          </p:nvPr>
        </p:nvSpPr>
        <p:spPr>
          <a:xfrm>
            <a:off x="1104902" y="2206255"/>
            <a:ext cx="5487146" cy="4118345"/>
          </a:xfrm>
        </p:spPr>
        <p:txBody>
          <a:bodyPr>
            <a:normAutofit/>
          </a:bodyPr>
          <a:lstStyle/>
          <a:p>
            <a:r>
              <a:rPr lang="en-US" dirty="0">
                <a:latin typeface="Abadi" panose="020B0604020104020204" pitchFamily="34" charset="0"/>
              </a:rPr>
              <a:t>Clients</a:t>
            </a:r>
          </a:p>
          <a:p>
            <a:r>
              <a:rPr lang="en-US" dirty="0">
                <a:latin typeface="Abadi" panose="020B0604020104020204" pitchFamily="34" charset="0"/>
              </a:rPr>
              <a:t>Advertisers</a:t>
            </a:r>
          </a:p>
          <a:p>
            <a:r>
              <a:rPr lang="en-US" dirty="0">
                <a:latin typeface="Abadi" panose="020B0604020104020204" pitchFamily="34" charset="0"/>
              </a:rPr>
              <a:t>Accounts</a:t>
            </a:r>
          </a:p>
          <a:p>
            <a:r>
              <a:rPr lang="en-US" dirty="0">
                <a:latin typeface="Abadi" panose="020B0604020104020204" pitchFamily="34" charset="0"/>
              </a:rPr>
              <a:t>Customers</a:t>
            </a:r>
          </a:p>
          <a:p>
            <a:r>
              <a:rPr lang="en-US" dirty="0">
                <a:latin typeface="Abadi" panose="020B0604020104020204" pitchFamily="34" charset="0"/>
              </a:rPr>
              <a:t>“Close”</a:t>
            </a:r>
          </a:p>
          <a:p>
            <a:r>
              <a:rPr lang="en-US" dirty="0">
                <a:latin typeface="Abadi" panose="020B0604020104020204" pitchFamily="34" charset="0"/>
              </a:rPr>
              <a:t>Account Executive</a:t>
            </a:r>
          </a:p>
          <a:p>
            <a:r>
              <a:rPr lang="en-US" dirty="0">
                <a:latin typeface="Abadi" panose="020B0604020104020204" pitchFamily="34" charset="0"/>
              </a:rPr>
              <a:t>Salespeople</a:t>
            </a:r>
          </a:p>
          <a:p>
            <a:r>
              <a:rPr lang="en-US" dirty="0">
                <a:latin typeface="Abadi" panose="020B0604020104020204" pitchFamily="34" charset="0"/>
              </a:rPr>
              <a:t>Price/Cost</a:t>
            </a:r>
          </a:p>
        </p:txBody>
      </p:sp>
      <p:pic>
        <p:nvPicPr>
          <p:cNvPr id="4" name="Picture 2" descr="WEXL Coaching and Development, LLC">
            <a:extLst>
              <a:ext uri="{FF2B5EF4-FFF2-40B4-BE49-F238E27FC236}">
                <a16:creationId xmlns:a16="http://schemas.microsoft.com/office/drawing/2014/main" id="{CC8F35A0-A35B-2EE2-2BD4-E66B0505C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9" y="5136386"/>
            <a:ext cx="3809999" cy="1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9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EBD60-FD34-C980-3AC8-1F422E9E5D8C}"/>
              </a:ext>
            </a:extLst>
          </p:cNvPr>
          <p:cNvSpPr>
            <a:spLocks noGrp="1"/>
          </p:cNvSpPr>
          <p:nvPr>
            <p:ph type="title"/>
          </p:nvPr>
        </p:nvSpPr>
        <p:spPr>
          <a:xfrm>
            <a:off x="1129553" y="511309"/>
            <a:ext cx="9577116" cy="1221957"/>
          </a:xfrm>
        </p:spPr>
        <p:txBody>
          <a:bodyPr anchor="ctr">
            <a:normAutofit/>
          </a:bodyPr>
          <a:lstStyle/>
          <a:p>
            <a:r>
              <a:rPr lang="en-US" b="1" i="0" dirty="0">
                <a:latin typeface="Abadi" panose="020B0604020104020204" pitchFamily="34" charset="0"/>
              </a:rPr>
              <a:t>WORDS &amp; SALES CULTURE</a:t>
            </a:r>
          </a:p>
        </p:txBody>
      </p:sp>
      <p:cxnSp>
        <p:nvCxnSpPr>
          <p:cNvPr id="40" name="Straight Connector 39">
            <a:extLst>
              <a:ext uri="{FF2B5EF4-FFF2-40B4-BE49-F238E27FC236}">
                <a16:creationId xmlns:a16="http://schemas.microsoft.com/office/drawing/2014/main" id="{7971A1EC-5980-40B2-973F-0D3D6630DB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049A56-C4C2-4C0F-9F4F-D0E34391D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CE8BA7-3E4B-CACD-FE0B-E6CB89268528}"/>
              </a:ext>
            </a:extLst>
          </p:cNvPr>
          <p:cNvSpPr>
            <a:spLocks noGrp="1"/>
          </p:cNvSpPr>
          <p:nvPr>
            <p:ph idx="1"/>
          </p:nvPr>
        </p:nvSpPr>
        <p:spPr>
          <a:xfrm>
            <a:off x="1129553" y="2420471"/>
            <a:ext cx="5479065" cy="3884410"/>
          </a:xfrm>
        </p:spPr>
        <p:txBody>
          <a:bodyPr anchor="ctr">
            <a:normAutofit/>
          </a:bodyPr>
          <a:lstStyle/>
          <a:p>
            <a:r>
              <a:rPr lang="en-US" dirty="0">
                <a:latin typeface="Abadi" panose="020B0604020104020204" pitchFamily="34" charset="0"/>
              </a:rPr>
              <a:t>“Partner” (instead of “client”)</a:t>
            </a:r>
          </a:p>
          <a:p>
            <a:r>
              <a:rPr lang="en-US" dirty="0">
                <a:latin typeface="Abadi" panose="020B0604020104020204" pitchFamily="34" charset="0"/>
              </a:rPr>
              <a:t>“Open” (instead of “close”)</a:t>
            </a:r>
          </a:p>
          <a:p>
            <a:r>
              <a:rPr lang="en-US" dirty="0">
                <a:latin typeface="Abadi" panose="020B0604020104020204" pitchFamily="34" charset="0"/>
              </a:rPr>
              <a:t>“Marketing consultant” (instead of “salesperson”)</a:t>
            </a:r>
          </a:p>
          <a:p>
            <a:r>
              <a:rPr lang="en-US" dirty="0">
                <a:latin typeface="Abadi" panose="020B0604020104020204" pitchFamily="34" charset="0"/>
              </a:rPr>
              <a:t>“Investment” (instead of “cost”)</a:t>
            </a:r>
          </a:p>
        </p:txBody>
      </p:sp>
      <p:pic>
        <p:nvPicPr>
          <p:cNvPr id="42" name="Picture 41" descr="Data concept">
            <a:extLst>
              <a:ext uri="{FF2B5EF4-FFF2-40B4-BE49-F238E27FC236}">
                <a16:creationId xmlns:a16="http://schemas.microsoft.com/office/drawing/2014/main" id="{7089FC23-3957-D1D5-6047-8914520EFAD5}"/>
              </a:ext>
            </a:extLst>
          </p:cNvPr>
          <p:cNvPicPr>
            <a:picLocks noChangeAspect="1"/>
          </p:cNvPicPr>
          <p:nvPr/>
        </p:nvPicPr>
        <p:blipFill rotWithShape="1">
          <a:blip r:embed="rId2"/>
          <a:srcRect r="23405" b="2"/>
          <a:stretch/>
        </p:blipFill>
        <p:spPr>
          <a:xfrm>
            <a:off x="7225552" y="1995117"/>
            <a:ext cx="4966447" cy="4862884"/>
          </a:xfrm>
          <a:prstGeom prst="rect">
            <a:avLst/>
          </a:prstGeom>
        </p:spPr>
      </p:pic>
      <p:cxnSp>
        <p:nvCxnSpPr>
          <p:cNvPr id="39" name="Straight Connector 38">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WEXL Coaching and Development, LLC">
            <a:extLst>
              <a:ext uri="{FF2B5EF4-FFF2-40B4-BE49-F238E27FC236}">
                <a16:creationId xmlns:a16="http://schemas.microsoft.com/office/drawing/2014/main" id="{70D50A62-CB16-667D-D748-2B75800B7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9" y="5136386"/>
            <a:ext cx="3809999" cy="1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9869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837</Words>
  <Application>Microsoft Macintosh PowerPoint</Application>
  <PresentationFormat>Widescreen</PresentationFormat>
  <Paragraphs>116</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Abadi</vt:lpstr>
      <vt:lpstr>Arial</vt:lpstr>
      <vt:lpstr>Calibri</vt:lpstr>
      <vt:lpstr>Univers Condensed Light</vt:lpstr>
      <vt:lpstr>Walbaum Display Light</vt:lpstr>
      <vt:lpstr>AngleLinesVTI</vt:lpstr>
      <vt:lpstr>BREAKTHROUGH SALES  SUCCESS</vt:lpstr>
      <vt:lpstr>GOALS</vt:lpstr>
      <vt:lpstr>BREAKTHROUGH SALES: PERSONAL BRAND</vt:lpstr>
      <vt:lpstr>WHAT ARE WE HIRED TO DO?</vt:lpstr>
      <vt:lpstr>What bUSINESS are we in?  WHAT ARE WE SELLING?  WHO ARE OUR CUSTOMERS?</vt:lpstr>
      <vt:lpstr>CLARITY</vt:lpstr>
      <vt:lpstr>WHAT ARE CUSTOMERS SAYING TODAY?</vt:lpstr>
      <vt:lpstr>THE WORDS WE CHOOSE DEFINE OUR BRAND</vt:lpstr>
      <vt:lpstr>WORDS &amp; SALES CULTURE</vt:lpstr>
      <vt:lpstr>THE WORDS WE CHOOSE</vt:lpstr>
      <vt:lpstr>ASKING BETTER QUESTIONS TO UNLOCK PARTNER NEEDS</vt:lpstr>
      <vt:lpstr>FACT-FINDING QUESTIONS</vt:lpstr>
      <vt:lpstr>FACT-FINDING QUESTIONs</vt:lpstr>
      <vt:lpstr>NEED QUESTIONS</vt:lpstr>
      <vt:lpstr>NEED QUESTIONS</vt:lpstr>
      <vt:lpstr>IMPLICATION QUESTIONS</vt:lpstr>
      <vt:lpstr>IMPLICATION QUESTIONS</vt:lpstr>
      <vt:lpstr>STEVE’S TOP 11 SALES TRAITS</vt:lpstr>
      <vt:lpstr>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Sales</dc:title>
  <dc:creator>Steve Wexler</dc:creator>
  <cp:lastModifiedBy>Steve Wexler</cp:lastModifiedBy>
  <cp:revision>17</cp:revision>
  <dcterms:created xsi:type="dcterms:W3CDTF">2023-06-30T01:02:16Z</dcterms:created>
  <dcterms:modified xsi:type="dcterms:W3CDTF">2024-04-18T13:08:03Z</dcterms:modified>
</cp:coreProperties>
</file>